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5"/>
  </p:notesMasterIdLst>
  <p:sldIdLst>
    <p:sldId id="256" r:id="rId2"/>
    <p:sldId id="263" r:id="rId3"/>
    <p:sldId id="264" r:id="rId4"/>
    <p:sldId id="265" r:id="rId5"/>
    <p:sldId id="257" r:id="rId6"/>
    <p:sldId id="258" r:id="rId7"/>
    <p:sldId id="259" r:id="rId8"/>
    <p:sldId id="260" r:id="rId9"/>
    <p:sldId id="261" r:id="rId10"/>
    <p:sldId id="262" r:id="rId11"/>
    <p:sldId id="266" r:id="rId12"/>
    <p:sldId id="267" r:id="rId13"/>
    <p:sldId id="268"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6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621" autoAdjust="0"/>
  </p:normalViewPr>
  <p:slideViewPr>
    <p:cSldViewPr snapToGrid="0">
      <p:cViewPr>
        <p:scale>
          <a:sx n="60" d="100"/>
          <a:sy n="60" d="100"/>
        </p:scale>
        <p:origin x="1550"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iatou doucoure" userId="7af1bc00a6c4f757" providerId="LiveId" clId="{F3F6A8FC-E2D4-4DD6-870B-0A16F6C940F4}"/>
    <pc:docChg chg="undo custSel modSld">
      <pc:chgData name="kadiatou doucoure" userId="7af1bc00a6c4f757" providerId="LiveId" clId="{F3F6A8FC-E2D4-4DD6-870B-0A16F6C940F4}" dt="2025-01-27T16:13:05.614" v="24" actId="1035"/>
      <pc:docMkLst>
        <pc:docMk/>
      </pc:docMkLst>
      <pc:sldChg chg="modSp mod">
        <pc:chgData name="kadiatou doucoure" userId="7af1bc00a6c4f757" providerId="LiveId" clId="{F3F6A8FC-E2D4-4DD6-870B-0A16F6C940F4}" dt="2025-01-27T16:13:05.614" v="24" actId="1035"/>
        <pc:sldMkLst>
          <pc:docMk/>
          <pc:sldMk cId="2103913308" sldId="257"/>
        </pc:sldMkLst>
        <pc:picChg chg="mod">
          <ac:chgData name="kadiatou doucoure" userId="7af1bc00a6c4f757" providerId="LiveId" clId="{F3F6A8FC-E2D4-4DD6-870B-0A16F6C940F4}" dt="2025-01-27T16:13:05.614" v="24" actId="1035"/>
          <ac:picMkLst>
            <pc:docMk/>
            <pc:sldMk cId="2103913308" sldId="257"/>
            <ac:picMk id="5" creationId="{51804BE0-4A75-35CB-7057-A79F1CB675C3}"/>
          </ac:picMkLst>
        </pc:picChg>
      </pc:sldChg>
      <pc:sldChg chg="addSp delSp modSp mod">
        <pc:chgData name="kadiatou doucoure" userId="7af1bc00a6c4f757" providerId="LiveId" clId="{F3F6A8FC-E2D4-4DD6-870B-0A16F6C940F4}" dt="2025-01-21T15:45:45.082" v="16" actId="14100"/>
        <pc:sldMkLst>
          <pc:docMk/>
          <pc:sldMk cId="874314123" sldId="265"/>
        </pc:sldMkLst>
        <pc:picChg chg="add mod">
          <ac:chgData name="kadiatou doucoure" userId="7af1bc00a6c4f757" providerId="LiveId" clId="{F3F6A8FC-E2D4-4DD6-870B-0A16F6C940F4}" dt="2025-01-21T15:45:45.082" v="16" actId="14100"/>
          <ac:picMkLst>
            <pc:docMk/>
            <pc:sldMk cId="874314123" sldId="265"/>
            <ac:picMk id="8" creationId="{713E2E3B-6AFF-1DF3-D78D-4E4DF43712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L"/>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B2314-314C-45C0-9146-D43BF0359AA3}" type="datetimeFigureOut">
              <a:rPr lang="fr-ML" smtClean="0"/>
              <a:t>27/01/2025</a:t>
            </a:fld>
            <a:endParaRPr lang="fr-ML"/>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L"/>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L"/>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L"/>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D05C15-FD5B-4B2F-84EC-575F178E8B12}" type="slidenum">
              <a:rPr lang="fr-ML" smtClean="0"/>
              <a:t>‹N°›</a:t>
            </a:fld>
            <a:endParaRPr lang="fr-ML"/>
          </a:p>
        </p:txBody>
      </p:sp>
    </p:spTree>
    <p:extLst>
      <p:ext uri="{BB962C8B-B14F-4D97-AF65-F5344CB8AC3E}">
        <p14:creationId xmlns:p14="http://schemas.microsoft.com/office/powerpoint/2010/main" val="1626508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L" dirty="0"/>
          </a:p>
        </p:txBody>
      </p:sp>
      <p:sp>
        <p:nvSpPr>
          <p:cNvPr id="4" name="Espace réservé du numéro de diapositive 3"/>
          <p:cNvSpPr>
            <a:spLocks noGrp="1"/>
          </p:cNvSpPr>
          <p:nvPr>
            <p:ph type="sldNum" sz="quarter" idx="5"/>
          </p:nvPr>
        </p:nvSpPr>
        <p:spPr/>
        <p:txBody>
          <a:bodyPr/>
          <a:lstStyle/>
          <a:p>
            <a:fld id="{FCD05C15-FD5B-4B2F-84EC-575F178E8B12}" type="slidenum">
              <a:rPr lang="fr-ML" smtClean="0"/>
              <a:t>1</a:t>
            </a:fld>
            <a:endParaRPr lang="fr-ML"/>
          </a:p>
        </p:txBody>
      </p:sp>
    </p:spTree>
    <p:extLst>
      <p:ext uri="{BB962C8B-B14F-4D97-AF65-F5344CB8AC3E}">
        <p14:creationId xmlns:p14="http://schemas.microsoft.com/office/powerpoint/2010/main" val="74247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60324-1884-16DC-8B49-9168487F26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A1C28D3-7521-DF8D-00B7-D96BD6C8152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7D58FF8-59D9-5C02-01B4-2207396D94E0}"/>
              </a:ext>
            </a:extLst>
          </p:cNvPr>
          <p:cNvSpPr>
            <a:spLocks noGrp="1"/>
          </p:cNvSpPr>
          <p:nvPr>
            <p:ph type="body" idx="1"/>
          </p:nvPr>
        </p:nvSpPr>
        <p:spPr/>
        <p:txBody>
          <a:bodyPr/>
          <a:lstStyle/>
          <a:p>
            <a:endParaRPr lang="fr-ML" dirty="0"/>
          </a:p>
        </p:txBody>
      </p:sp>
      <p:sp>
        <p:nvSpPr>
          <p:cNvPr id="4" name="Espace réservé du numéro de diapositive 3">
            <a:extLst>
              <a:ext uri="{FF2B5EF4-FFF2-40B4-BE49-F238E27FC236}">
                <a16:creationId xmlns:a16="http://schemas.microsoft.com/office/drawing/2014/main" id="{DC1D8EC5-ADA6-D141-3978-FF00818FCF63}"/>
              </a:ext>
            </a:extLst>
          </p:cNvPr>
          <p:cNvSpPr>
            <a:spLocks noGrp="1"/>
          </p:cNvSpPr>
          <p:nvPr>
            <p:ph type="sldNum" sz="quarter" idx="5"/>
          </p:nvPr>
        </p:nvSpPr>
        <p:spPr/>
        <p:txBody>
          <a:bodyPr/>
          <a:lstStyle/>
          <a:p>
            <a:fld id="{FCD05C15-FD5B-4B2F-84EC-575F178E8B12}" type="slidenum">
              <a:rPr lang="fr-ML" smtClean="0"/>
              <a:t>2</a:t>
            </a:fld>
            <a:endParaRPr lang="fr-ML"/>
          </a:p>
        </p:txBody>
      </p:sp>
    </p:spTree>
    <p:extLst>
      <p:ext uri="{BB962C8B-B14F-4D97-AF65-F5344CB8AC3E}">
        <p14:creationId xmlns:p14="http://schemas.microsoft.com/office/powerpoint/2010/main" val="398163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3AEF-23B2-64A0-1161-95991D34D1E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54AD7E1-78C0-B883-DF6D-65ECCC4E8B6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B679EAE-4938-133B-232B-1FF02CF67D1F}"/>
              </a:ext>
            </a:extLst>
          </p:cNvPr>
          <p:cNvSpPr>
            <a:spLocks noGrp="1"/>
          </p:cNvSpPr>
          <p:nvPr>
            <p:ph type="body" idx="1"/>
          </p:nvPr>
        </p:nvSpPr>
        <p:spPr/>
        <p:txBody>
          <a:bodyPr/>
          <a:lstStyle/>
          <a:p>
            <a:r>
              <a:rPr lang="fr-ML" dirty="0"/>
              <a:t>Recherche des doublons à travers le nœud groupby sur l’id-salarié sur les trois fichiers.</a:t>
            </a:r>
          </a:p>
          <a:p>
            <a:endParaRPr lang="fr-ML" dirty="0"/>
          </a:p>
          <a:p>
            <a:r>
              <a:rPr lang="fr-ML" dirty="0"/>
              <a:t>Jointure interne des trois fichiers à travers le nœud joiner</a:t>
            </a:r>
          </a:p>
        </p:txBody>
      </p:sp>
      <p:sp>
        <p:nvSpPr>
          <p:cNvPr id="4" name="Espace réservé du numéro de diapositive 3">
            <a:extLst>
              <a:ext uri="{FF2B5EF4-FFF2-40B4-BE49-F238E27FC236}">
                <a16:creationId xmlns:a16="http://schemas.microsoft.com/office/drawing/2014/main" id="{6C851992-AEBB-85A0-0B18-449A9F6DE6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D05C15-FD5B-4B2F-84EC-575F178E8B12}"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6249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DA464-21A8-30D8-049A-670976349D6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DACACCF-6667-6829-BC46-68D6CA95145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A0CE263-F584-602D-6D64-7861FB0B602C}"/>
              </a:ext>
            </a:extLst>
          </p:cNvPr>
          <p:cNvSpPr>
            <a:spLocks noGrp="1"/>
          </p:cNvSpPr>
          <p:nvPr>
            <p:ph type="body" idx="1"/>
          </p:nvPr>
        </p:nvSpPr>
        <p:spPr/>
        <p:txBody>
          <a:bodyPr/>
          <a:lstStyle/>
          <a:p>
            <a:endParaRPr lang="fr-ML" dirty="0"/>
          </a:p>
        </p:txBody>
      </p:sp>
      <p:sp>
        <p:nvSpPr>
          <p:cNvPr id="4" name="Espace réservé du numéro de diapositive 3">
            <a:extLst>
              <a:ext uri="{FF2B5EF4-FFF2-40B4-BE49-F238E27FC236}">
                <a16:creationId xmlns:a16="http://schemas.microsoft.com/office/drawing/2014/main" id="{6C1F8A57-F324-1132-59B6-058ACD9F0D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D05C15-FD5B-4B2F-84EC-575F178E8B12}"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0207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Cependant, il serait pertinent d'examiner si cette parité se retrouve également au sein des différents niveaux de responsabilité, secteurs d'activité et tranches de salaire, afin de déterminer si des disparités subsistent dans la répartition des rôles ou des opportunités professionnelles</a:t>
            </a:r>
            <a:endParaRPr lang="fr-ML" dirty="0"/>
          </a:p>
        </p:txBody>
      </p:sp>
      <p:sp>
        <p:nvSpPr>
          <p:cNvPr id="4" name="Espace réservé du numéro de diapositive 3"/>
          <p:cNvSpPr>
            <a:spLocks noGrp="1"/>
          </p:cNvSpPr>
          <p:nvPr>
            <p:ph type="sldNum" sz="quarter" idx="5"/>
          </p:nvPr>
        </p:nvSpPr>
        <p:spPr/>
        <p:txBody>
          <a:bodyPr/>
          <a:lstStyle/>
          <a:p>
            <a:fld id="{FCD05C15-FD5B-4B2F-84EC-575F178E8B12}" type="slidenum">
              <a:rPr lang="fr-ML" smtClean="0"/>
              <a:t>5</a:t>
            </a:fld>
            <a:endParaRPr lang="fr-ML"/>
          </a:p>
        </p:txBody>
      </p:sp>
    </p:spTree>
    <p:extLst>
      <p:ext uri="{BB962C8B-B14F-4D97-AF65-F5344CB8AC3E}">
        <p14:creationId xmlns:p14="http://schemas.microsoft.com/office/powerpoint/2010/main" val="19889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Cela reflète probablement des dynamiques sociales, historiques et culturelles dans le choix des carrières, ainsi qu'une forte représentation des femmes dans des domaines souvent associés à la gestion, à l'organisation et à l'interaction humaine. Cependant, cela peut également inviter à une réflexion sur l'égalité des opportunités et sur la diversification des genres dans tous les secteurs d'activité, afin de s'assurer que les choix professionnels ne soient pas influencés par des stéréotypes ou des barrières implicites.</a:t>
            </a:r>
          </a:p>
          <a:p>
            <a:endParaRPr lang="fr-FR" dirty="0"/>
          </a:p>
          <a:p>
            <a:r>
              <a:rPr lang="fr-FR" dirty="0"/>
              <a:t>Elle peut également s'expliquer par des biais éducatifs ou culturels, qui orientent les choix de carrière dès le plus jeune âge. Toutefois, cette situation souligne l'importance de promouvoir la diversité et l'égalité des genres dans ces secteurs, afin de permettre un accès équitable aux opportunités et de tirer parti de perspectives variées pour favoriser l'innovation et la créativité."</a:t>
            </a:r>
            <a:endParaRPr lang="fr-ML" dirty="0"/>
          </a:p>
        </p:txBody>
      </p:sp>
      <p:sp>
        <p:nvSpPr>
          <p:cNvPr id="4" name="Espace réservé du numéro de diapositive 3"/>
          <p:cNvSpPr>
            <a:spLocks noGrp="1"/>
          </p:cNvSpPr>
          <p:nvPr>
            <p:ph type="sldNum" sz="quarter" idx="5"/>
          </p:nvPr>
        </p:nvSpPr>
        <p:spPr/>
        <p:txBody>
          <a:bodyPr/>
          <a:lstStyle/>
          <a:p>
            <a:fld id="{FCD05C15-FD5B-4B2F-84EC-575F178E8B12}" type="slidenum">
              <a:rPr lang="fr-ML" smtClean="0"/>
              <a:t>9</a:t>
            </a:fld>
            <a:endParaRPr lang="fr-ML"/>
          </a:p>
        </p:txBody>
      </p:sp>
    </p:spTree>
    <p:extLst>
      <p:ext uri="{BB962C8B-B14F-4D97-AF65-F5344CB8AC3E}">
        <p14:creationId xmlns:p14="http://schemas.microsoft.com/office/powerpoint/2010/main" val="111626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B54EC-2F1D-FB41-236F-E85AFBEA19E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5395ECD-06FD-9FC8-677D-43F81885B1D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3EB80FC-2310-A4D5-722F-CA6DD5AC1A81}"/>
              </a:ext>
            </a:extLst>
          </p:cNvPr>
          <p:cNvSpPr>
            <a:spLocks noGrp="1"/>
          </p:cNvSpPr>
          <p:nvPr>
            <p:ph type="body" idx="1"/>
          </p:nvPr>
        </p:nvSpPr>
        <p:spPr/>
        <p:txBody>
          <a:bodyPr/>
          <a:lstStyle/>
          <a:p>
            <a:endParaRPr lang="fr-ML" dirty="0"/>
          </a:p>
        </p:txBody>
      </p:sp>
      <p:sp>
        <p:nvSpPr>
          <p:cNvPr id="4" name="Espace réservé du numéro de diapositive 3">
            <a:extLst>
              <a:ext uri="{FF2B5EF4-FFF2-40B4-BE49-F238E27FC236}">
                <a16:creationId xmlns:a16="http://schemas.microsoft.com/office/drawing/2014/main" id="{D8C87EBB-C6ED-AABE-286B-5B8093E6C8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D05C15-FD5B-4B2F-84EC-575F178E8B12}" type="slidenum">
              <a:rPr kumimoji="0" lang="fr-M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M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7059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087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825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50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654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781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79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494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59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901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723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1/27/2025</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345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1/27/2025</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‹N°›</a:t>
            </a:fld>
            <a:endParaRPr lang="en-US"/>
          </a:p>
        </p:txBody>
      </p:sp>
    </p:spTree>
    <p:extLst>
      <p:ext uri="{BB962C8B-B14F-4D97-AF65-F5344CB8AC3E}">
        <p14:creationId xmlns:p14="http://schemas.microsoft.com/office/powerpoint/2010/main" val="171252008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5"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oto.wuestenigel.com/human-hand-writing-low-carb-on-whiteboard/" TargetMode="External"/><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934C83A-E6D9-F35E-E429-C58992CB4A83}"/>
              </a:ext>
            </a:extLst>
          </p:cNvPr>
          <p:cNvSpPr>
            <a:spLocks noGrp="1"/>
          </p:cNvSpPr>
          <p:nvPr>
            <p:ph type="ctrTitle"/>
          </p:nvPr>
        </p:nvSpPr>
        <p:spPr>
          <a:xfrm>
            <a:off x="457200" y="1598246"/>
            <a:ext cx="4412419" cy="3626217"/>
          </a:xfrm>
        </p:spPr>
        <p:txBody>
          <a:bodyPr anchor="t">
            <a:normAutofit/>
          </a:bodyPr>
          <a:lstStyle/>
          <a:p>
            <a:pPr algn="r"/>
            <a:br>
              <a:rPr lang="fr-FR" sz="3200" b="1" i="0">
                <a:solidFill>
                  <a:schemeClr val="bg1"/>
                </a:solidFill>
                <a:effectLst/>
                <a:latin typeface="Arial" panose="020B0604020202020204" pitchFamily="34" charset="0"/>
                <a:cs typeface="Arial" panose="020B0604020202020204" pitchFamily="34" charset="0"/>
              </a:rPr>
            </a:br>
            <a:r>
              <a:rPr lang="fr-FR" sz="3200" b="1" i="0">
                <a:solidFill>
                  <a:schemeClr val="bg1"/>
                </a:solidFill>
                <a:effectLst/>
                <a:latin typeface="Arial" panose="020B0604020202020204" pitchFamily="34" charset="0"/>
                <a:cs typeface="Arial" panose="020B0604020202020204" pitchFamily="34" charset="0"/>
              </a:rPr>
              <a:t>Analysez des indicateurs de l'égalité femmes/hommes en respect du RGPD</a:t>
            </a:r>
            <a:endParaRPr lang="fr-ML" sz="3200" b="1">
              <a:solidFill>
                <a:schemeClr val="bg1"/>
              </a:solidFill>
              <a:latin typeface="Arial" panose="020B0604020202020204" pitchFamily="34" charset="0"/>
              <a:cs typeface="Arial" panose="020B0604020202020204" pitchFamily="34" charset="0"/>
            </a:endParaRPr>
          </a:p>
        </p:txBody>
      </p:sp>
      <p:sp>
        <p:nvSpPr>
          <p:cNvPr id="3" name="Sous-titre 2">
            <a:extLst>
              <a:ext uri="{FF2B5EF4-FFF2-40B4-BE49-F238E27FC236}">
                <a16:creationId xmlns:a16="http://schemas.microsoft.com/office/drawing/2014/main" id="{415490F8-399C-77AA-3FCC-FDCA9FB64A53}"/>
              </a:ext>
            </a:extLst>
          </p:cNvPr>
          <p:cNvSpPr>
            <a:spLocks noGrp="1"/>
          </p:cNvSpPr>
          <p:nvPr>
            <p:ph type="subTitle" idx="1"/>
          </p:nvPr>
        </p:nvSpPr>
        <p:spPr>
          <a:xfrm>
            <a:off x="457200" y="5350213"/>
            <a:ext cx="4412417" cy="1031537"/>
          </a:xfrm>
        </p:spPr>
        <p:txBody>
          <a:bodyPr>
            <a:normAutofit/>
          </a:bodyPr>
          <a:lstStyle/>
          <a:p>
            <a:pPr algn="r"/>
            <a:r>
              <a:rPr lang="fr-ML" sz="3200" dirty="0">
                <a:solidFill>
                  <a:schemeClr val="bg1"/>
                </a:solidFill>
              </a:rPr>
              <a:t>Kadiatou Doucouré</a:t>
            </a:r>
          </a:p>
        </p:txBody>
      </p:sp>
      <p:sp>
        <p:nvSpPr>
          <p:cNvPr id="22"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7"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mage 3" descr="Une image contenant habits, balance, costume, personne&#10;&#10;Description générée automatiquement">
            <a:extLst>
              <a:ext uri="{FF2B5EF4-FFF2-40B4-BE49-F238E27FC236}">
                <a16:creationId xmlns:a16="http://schemas.microsoft.com/office/drawing/2014/main" id="{9C367B38-C2DA-CA49-5FB8-50A96FF0E8C5}"/>
              </a:ext>
            </a:extLst>
          </p:cNvPr>
          <p:cNvPicPr>
            <a:picLocks noChangeAspect="1"/>
          </p:cNvPicPr>
          <p:nvPr/>
        </p:nvPicPr>
        <p:blipFill>
          <a:blip r:embed="rId3"/>
          <a:srcRect t="9485" r="2" b="4635"/>
          <a:stretch/>
        </p:blipFill>
        <p:spPr>
          <a:xfrm>
            <a:off x="5986926" y="1598246"/>
            <a:ext cx="5569864" cy="4783504"/>
          </a:xfrm>
          <a:prstGeom prst="rect">
            <a:avLst/>
          </a:prstGeom>
        </p:spPr>
      </p:pic>
      <p:sp>
        <p:nvSpPr>
          <p:cNvPr id="26"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95239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0D8B0-21DD-2250-EE4D-8021F5264543}"/>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062BAEB0-3AE9-FB6C-8B0C-03599ACA73F2}"/>
              </a:ext>
            </a:extLst>
          </p:cNvPr>
          <p:cNvPicPr>
            <a:picLocks noChangeAspect="1"/>
          </p:cNvPicPr>
          <p:nvPr/>
        </p:nvPicPr>
        <p:blipFill>
          <a:blip r:embed="rId2"/>
          <a:srcRect l="6147" t="6088" r="6936" b="6253"/>
          <a:stretch/>
        </p:blipFill>
        <p:spPr>
          <a:xfrm>
            <a:off x="734366" y="1690688"/>
            <a:ext cx="7676103" cy="5119112"/>
          </a:xfrm>
          <a:prstGeom prst="rect">
            <a:avLst/>
          </a:prstGeom>
        </p:spPr>
      </p:pic>
      <p:sp>
        <p:nvSpPr>
          <p:cNvPr id="2" name="Titre 1">
            <a:extLst>
              <a:ext uri="{FF2B5EF4-FFF2-40B4-BE49-F238E27FC236}">
                <a16:creationId xmlns:a16="http://schemas.microsoft.com/office/drawing/2014/main" id="{43396126-1151-DB65-621E-98F7C6FDA05D}"/>
              </a:ext>
            </a:extLst>
          </p:cNvPr>
          <p:cNvSpPr>
            <a:spLocks noGrp="1"/>
          </p:cNvSpPr>
          <p:nvPr>
            <p:ph type="title"/>
          </p:nvPr>
        </p:nvSpPr>
        <p:spPr/>
        <p:txBody>
          <a:bodyPr>
            <a:normAutofit/>
          </a:bodyPr>
          <a:lstStyle/>
          <a:p>
            <a:r>
              <a:rPr lang="fr-ML" dirty="0"/>
              <a:t>Répartition de l’effectif /Type de contrat</a:t>
            </a:r>
          </a:p>
        </p:txBody>
      </p:sp>
      <p:pic>
        <p:nvPicPr>
          <p:cNvPr id="6" name="Image 5">
            <a:extLst>
              <a:ext uri="{FF2B5EF4-FFF2-40B4-BE49-F238E27FC236}">
                <a16:creationId xmlns:a16="http://schemas.microsoft.com/office/drawing/2014/main" id="{7FADB3F2-774B-4747-A2AC-5A94494949F5}"/>
              </a:ext>
            </a:extLst>
          </p:cNvPr>
          <p:cNvPicPr>
            <a:picLocks noChangeAspect="1"/>
          </p:cNvPicPr>
          <p:nvPr/>
        </p:nvPicPr>
        <p:blipFill>
          <a:blip r:embed="rId3"/>
          <a:stretch>
            <a:fillRect/>
          </a:stretch>
        </p:blipFill>
        <p:spPr>
          <a:xfrm>
            <a:off x="5404361" y="3837479"/>
            <a:ext cx="576757" cy="1113157"/>
          </a:xfrm>
          <a:prstGeom prst="rect">
            <a:avLst/>
          </a:prstGeom>
        </p:spPr>
      </p:pic>
      <p:pic>
        <p:nvPicPr>
          <p:cNvPr id="7" name="Image 6">
            <a:extLst>
              <a:ext uri="{FF2B5EF4-FFF2-40B4-BE49-F238E27FC236}">
                <a16:creationId xmlns:a16="http://schemas.microsoft.com/office/drawing/2014/main" id="{5506A4F3-50D4-DECA-DE49-5D7B2A5287AA}"/>
              </a:ext>
            </a:extLst>
          </p:cNvPr>
          <p:cNvPicPr>
            <a:picLocks noChangeAspect="1"/>
          </p:cNvPicPr>
          <p:nvPr/>
        </p:nvPicPr>
        <p:blipFill>
          <a:blip r:embed="rId4"/>
          <a:stretch>
            <a:fillRect/>
          </a:stretch>
        </p:blipFill>
        <p:spPr>
          <a:xfrm>
            <a:off x="6787640" y="3874117"/>
            <a:ext cx="622086" cy="1039882"/>
          </a:xfrm>
          <a:prstGeom prst="rect">
            <a:avLst/>
          </a:prstGeom>
        </p:spPr>
      </p:pic>
      <p:pic>
        <p:nvPicPr>
          <p:cNvPr id="4" name="Image 3">
            <a:extLst>
              <a:ext uri="{FF2B5EF4-FFF2-40B4-BE49-F238E27FC236}">
                <a16:creationId xmlns:a16="http://schemas.microsoft.com/office/drawing/2014/main" id="{236F2308-DCBC-448C-6664-91D742C562B9}"/>
              </a:ext>
            </a:extLst>
          </p:cNvPr>
          <p:cNvPicPr>
            <a:picLocks noChangeAspect="1"/>
          </p:cNvPicPr>
          <p:nvPr/>
        </p:nvPicPr>
        <p:blipFill>
          <a:blip r:embed="rId5"/>
          <a:stretch>
            <a:fillRect/>
          </a:stretch>
        </p:blipFill>
        <p:spPr>
          <a:xfrm>
            <a:off x="1523425" y="3733119"/>
            <a:ext cx="2628900" cy="1743075"/>
          </a:xfrm>
          <a:prstGeom prst="rect">
            <a:avLst/>
          </a:prstGeom>
        </p:spPr>
      </p:pic>
      <p:pic>
        <p:nvPicPr>
          <p:cNvPr id="8" name="Image 7">
            <a:extLst>
              <a:ext uri="{FF2B5EF4-FFF2-40B4-BE49-F238E27FC236}">
                <a16:creationId xmlns:a16="http://schemas.microsoft.com/office/drawing/2014/main" id="{B7A744B9-67B3-7DD5-D4AC-8FF6DD87CA0A}"/>
              </a:ext>
            </a:extLst>
          </p:cNvPr>
          <p:cNvPicPr>
            <a:picLocks noChangeAspect="1"/>
          </p:cNvPicPr>
          <p:nvPr/>
        </p:nvPicPr>
        <p:blipFill>
          <a:blip r:embed="rId6"/>
          <a:stretch>
            <a:fillRect/>
          </a:stretch>
        </p:blipFill>
        <p:spPr>
          <a:xfrm>
            <a:off x="7657838" y="1535827"/>
            <a:ext cx="2465510" cy="1056647"/>
          </a:xfrm>
          <a:prstGeom prst="rect">
            <a:avLst/>
          </a:prstGeom>
        </p:spPr>
      </p:pic>
      <p:sp>
        <p:nvSpPr>
          <p:cNvPr id="10" name="ZoneTexte 9">
            <a:extLst>
              <a:ext uri="{FF2B5EF4-FFF2-40B4-BE49-F238E27FC236}">
                <a16:creationId xmlns:a16="http://schemas.microsoft.com/office/drawing/2014/main" id="{222BBF76-621C-675F-0F00-2A02817F6CBE}"/>
              </a:ext>
            </a:extLst>
          </p:cNvPr>
          <p:cNvSpPr txBox="1"/>
          <p:nvPr/>
        </p:nvSpPr>
        <p:spPr>
          <a:xfrm>
            <a:off x="8216249" y="4208206"/>
            <a:ext cx="3818436" cy="1754326"/>
          </a:xfrm>
          <a:prstGeom prst="rect">
            <a:avLst/>
          </a:prstGeom>
          <a:noFill/>
          <a:ln>
            <a:solidFill>
              <a:schemeClr val="accent1"/>
            </a:solidFill>
            <a:prstDash val="sysDash"/>
          </a:ln>
        </p:spPr>
        <p:txBody>
          <a:bodyPr wrap="square" rtlCol="0">
            <a:spAutoFit/>
          </a:bodyPr>
          <a:lstStyle/>
          <a:p>
            <a:r>
              <a:rPr lang="fr-ML" dirty="0"/>
              <a:t>Sur 256 contrats, soit 16 CDD et 240 CDI.</a:t>
            </a:r>
          </a:p>
          <a:p>
            <a:r>
              <a:rPr lang="fr-ML" dirty="0"/>
              <a:t>Nous constatons que les femmes représentent 68,75% CDD et 47,5% CDI contre 31,25% CDD et 52,5% CDI pour les hommes.</a:t>
            </a:r>
          </a:p>
        </p:txBody>
      </p:sp>
    </p:spTree>
    <p:extLst>
      <p:ext uri="{BB962C8B-B14F-4D97-AF65-F5344CB8AC3E}">
        <p14:creationId xmlns:p14="http://schemas.microsoft.com/office/powerpoint/2010/main" val="2174282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D1203-616C-2B63-681F-A418F784FC0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0C72A0E-40C1-2460-2E22-30FFE3092221}"/>
              </a:ext>
            </a:extLst>
          </p:cNvPr>
          <p:cNvSpPr>
            <a:spLocks noGrp="1"/>
          </p:cNvSpPr>
          <p:nvPr>
            <p:ph type="title"/>
          </p:nvPr>
        </p:nvSpPr>
        <p:spPr/>
        <p:txBody>
          <a:bodyPr>
            <a:normAutofit/>
          </a:bodyPr>
          <a:lstStyle/>
          <a:p>
            <a:r>
              <a:rPr lang="fr-ML" dirty="0"/>
              <a:t>Score de l’entreprise</a:t>
            </a:r>
          </a:p>
        </p:txBody>
      </p:sp>
      <p:sp>
        <p:nvSpPr>
          <p:cNvPr id="10" name="ZoneTexte 9">
            <a:extLst>
              <a:ext uri="{FF2B5EF4-FFF2-40B4-BE49-F238E27FC236}">
                <a16:creationId xmlns:a16="http://schemas.microsoft.com/office/drawing/2014/main" id="{7DF5B6F0-61EF-3E0C-0BE7-8B5E9BDDC20F}"/>
              </a:ext>
            </a:extLst>
          </p:cNvPr>
          <p:cNvSpPr txBox="1"/>
          <p:nvPr/>
        </p:nvSpPr>
        <p:spPr>
          <a:xfrm>
            <a:off x="987110" y="1465006"/>
            <a:ext cx="5349143" cy="923330"/>
          </a:xfrm>
          <a:prstGeom prst="rect">
            <a:avLst/>
          </a:prstGeom>
          <a:noFill/>
          <a:ln>
            <a:solidFill>
              <a:schemeClr val="accent1"/>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ML" sz="1800" b="0" i="0" u="none" strike="noStrike" kern="1200" cap="none" spc="0" normalizeH="0" baseline="0" noProof="0" dirty="0">
                <a:ln>
                  <a:noFill/>
                </a:ln>
                <a:solidFill>
                  <a:srgbClr val="000000"/>
                </a:solidFill>
                <a:effectLst/>
                <a:uLnTx/>
                <a:uFillTx/>
                <a:latin typeface="Gill Sans Nova"/>
                <a:ea typeface="+mn-ea"/>
                <a:cs typeface="+mn-cs"/>
              </a:rPr>
              <a:t>L’entreprise à un score inférieur à 75. </a:t>
            </a:r>
            <a:r>
              <a:rPr lang="fr-ML" dirty="0">
                <a:solidFill>
                  <a:srgbClr val="000000"/>
                </a:solidFill>
                <a:latin typeface="Gill Sans Nova"/>
              </a:rPr>
              <a:t>De ce fait, des actions correctives doivent mises en place, Notamment sur la répartition des salaires.</a:t>
            </a:r>
            <a:endParaRPr kumimoji="0" lang="fr-ML" sz="1800" b="0" i="0" u="none" strike="noStrike" kern="1200" cap="none" spc="0" normalizeH="0" baseline="0" noProof="0" dirty="0">
              <a:ln>
                <a:noFill/>
              </a:ln>
              <a:solidFill>
                <a:srgbClr val="000000"/>
              </a:solidFill>
              <a:effectLst/>
              <a:uLnTx/>
              <a:uFillTx/>
              <a:latin typeface="Gill Sans Nova"/>
              <a:ea typeface="+mn-ea"/>
              <a:cs typeface="+mn-cs"/>
            </a:endParaRPr>
          </a:p>
        </p:txBody>
      </p:sp>
      <p:pic>
        <p:nvPicPr>
          <p:cNvPr id="9" name="Image 8">
            <a:extLst>
              <a:ext uri="{FF2B5EF4-FFF2-40B4-BE49-F238E27FC236}">
                <a16:creationId xmlns:a16="http://schemas.microsoft.com/office/drawing/2014/main" id="{AB839107-07A8-A1DA-9752-E5A4E9A6B798}"/>
              </a:ext>
            </a:extLst>
          </p:cNvPr>
          <p:cNvPicPr>
            <a:picLocks noChangeAspect="1"/>
          </p:cNvPicPr>
          <p:nvPr/>
        </p:nvPicPr>
        <p:blipFill>
          <a:blip r:embed="rId2"/>
          <a:stretch>
            <a:fillRect/>
          </a:stretch>
        </p:blipFill>
        <p:spPr>
          <a:xfrm>
            <a:off x="739428" y="2697647"/>
            <a:ext cx="6565014" cy="4013521"/>
          </a:xfrm>
          <a:prstGeom prst="rect">
            <a:avLst/>
          </a:prstGeom>
        </p:spPr>
      </p:pic>
      <p:grpSp>
        <p:nvGrpSpPr>
          <p:cNvPr id="26" name="Groupe 25">
            <a:extLst>
              <a:ext uri="{FF2B5EF4-FFF2-40B4-BE49-F238E27FC236}">
                <a16:creationId xmlns:a16="http://schemas.microsoft.com/office/drawing/2014/main" id="{0D90743D-5B60-6DB6-143C-B04024D7A9D0}"/>
              </a:ext>
            </a:extLst>
          </p:cNvPr>
          <p:cNvGrpSpPr/>
          <p:nvPr/>
        </p:nvGrpSpPr>
        <p:grpSpPr>
          <a:xfrm>
            <a:off x="7024748" y="4363637"/>
            <a:ext cx="2452739" cy="1985649"/>
            <a:chOff x="9097977" y="3440001"/>
            <a:chExt cx="2543573" cy="2088961"/>
          </a:xfrm>
        </p:grpSpPr>
        <p:pic>
          <p:nvPicPr>
            <p:cNvPr id="12" name="Image 11">
              <a:extLst>
                <a:ext uri="{FF2B5EF4-FFF2-40B4-BE49-F238E27FC236}">
                  <a16:creationId xmlns:a16="http://schemas.microsoft.com/office/drawing/2014/main" id="{0642C1F1-3A8B-D9FA-10EF-D677AB64D53C}"/>
                </a:ext>
              </a:extLst>
            </p:cNvPr>
            <p:cNvPicPr>
              <a:picLocks noChangeAspect="1"/>
            </p:cNvPicPr>
            <p:nvPr/>
          </p:nvPicPr>
          <p:blipFill>
            <a:blip r:embed="rId3"/>
            <a:stretch>
              <a:fillRect/>
            </a:stretch>
          </p:blipFill>
          <p:spPr>
            <a:xfrm>
              <a:off x="9097977" y="3440001"/>
              <a:ext cx="2543573" cy="2088961"/>
            </a:xfrm>
            <a:prstGeom prst="rect">
              <a:avLst/>
            </a:prstGeom>
          </p:spPr>
        </p:pic>
        <p:sp>
          <p:nvSpPr>
            <p:cNvPr id="13" name="ZoneTexte 12">
              <a:extLst>
                <a:ext uri="{FF2B5EF4-FFF2-40B4-BE49-F238E27FC236}">
                  <a16:creationId xmlns:a16="http://schemas.microsoft.com/office/drawing/2014/main" id="{B2C5C00E-2E9A-907C-DBC4-CD58B9B0F837}"/>
                </a:ext>
              </a:extLst>
            </p:cNvPr>
            <p:cNvSpPr txBox="1"/>
            <p:nvPr/>
          </p:nvSpPr>
          <p:spPr>
            <a:xfrm>
              <a:off x="9731331" y="4310837"/>
              <a:ext cx="1258644" cy="523220"/>
            </a:xfrm>
            <a:prstGeom prst="rect">
              <a:avLst/>
            </a:prstGeom>
            <a:noFill/>
          </p:spPr>
          <p:txBody>
            <a:bodyPr wrap="square" rtlCol="0">
              <a:spAutoFit/>
            </a:bodyPr>
            <a:lstStyle/>
            <a:p>
              <a:pPr algn="ctr"/>
              <a:r>
                <a:rPr lang="fr-ML" sz="2800" b="1" dirty="0"/>
                <a:t>66,75</a:t>
              </a:r>
            </a:p>
          </p:txBody>
        </p:sp>
      </p:grpSp>
      <p:grpSp>
        <p:nvGrpSpPr>
          <p:cNvPr id="29" name="Groupe 28">
            <a:extLst>
              <a:ext uri="{FF2B5EF4-FFF2-40B4-BE49-F238E27FC236}">
                <a16:creationId xmlns:a16="http://schemas.microsoft.com/office/drawing/2014/main" id="{457F4EF3-55F3-694C-230E-2C31E9F3FEB0}"/>
              </a:ext>
            </a:extLst>
          </p:cNvPr>
          <p:cNvGrpSpPr/>
          <p:nvPr/>
        </p:nvGrpSpPr>
        <p:grpSpPr>
          <a:xfrm>
            <a:off x="8257063" y="3479589"/>
            <a:ext cx="2151785" cy="914400"/>
            <a:chOff x="9097977" y="2542229"/>
            <a:chExt cx="2151785" cy="914400"/>
          </a:xfrm>
        </p:grpSpPr>
        <p:pic>
          <p:nvPicPr>
            <p:cNvPr id="21" name="Graphique 20" descr="Masculin avec un remplissage uni">
              <a:extLst>
                <a:ext uri="{FF2B5EF4-FFF2-40B4-BE49-F238E27FC236}">
                  <a16:creationId xmlns:a16="http://schemas.microsoft.com/office/drawing/2014/main" id="{3A54C0E6-EFE5-FCAF-34ED-98D036FF24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7977" y="2542229"/>
              <a:ext cx="914400" cy="914400"/>
            </a:xfrm>
            <a:prstGeom prst="rect">
              <a:avLst/>
            </a:prstGeom>
          </p:spPr>
        </p:pic>
        <p:sp>
          <p:nvSpPr>
            <p:cNvPr id="22" name="Est égal à 21">
              <a:extLst>
                <a:ext uri="{FF2B5EF4-FFF2-40B4-BE49-F238E27FC236}">
                  <a16:creationId xmlns:a16="http://schemas.microsoft.com/office/drawing/2014/main" id="{5366E00E-D7CB-16F2-EFBE-D065D185E0F8}"/>
                </a:ext>
              </a:extLst>
            </p:cNvPr>
            <p:cNvSpPr/>
            <p:nvPr/>
          </p:nvSpPr>
          <p:spPr>
            <a:xfrm>
              <a:off x="9980633" y="2777393"/>
              <a:ext cx="439414" cy="541787"/>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L">
                <a:solidFill>
                  <a:schemeClr val="tx1"/>
                </a:solidFill>
              </a:endParaRPr>
            </a:p>
          </p:txBody>
        </p:sp>
        <p:pic>
          <p:nvPicPr>
            <p:cNvPr id="23" name="Image 22">
              <a:extLst>
                <a:ext uri="{FF2B5EF4-FFF2-40B4-BE49-F238E27FC236}">
                  <a16:creationId xmlns:a16="http://schemas.microsoft.com/office/drawing/2014/main" id="{CE9048D8-0CF6-CEDD-43EA-D1D33BC78E62}"/>
                </a:ext>
              </a:extLst>
            </p:cNvPr>
            <p:cNvPicPr>
              <a:picLocks noChangeAspect="1"/>
            </p:cNvPicPr>
            <p:nvPr/>
          </p:nvPicPr>
          <p:blipFill>
            <a:blip r:embed="rId6">
              <a:duotone>
                <a:schemeClr val="accent1">
                  <a:shade val="45000"/>
                  <a:satMod val="135000"/>
                </a:schemeClr>
                <a:prstClr val="white"/>
              </a:duotone>
            </a:blip>
            <a:stretch>
              <a:fillRect/>
            </a:stretch>
          </p:blipFill>
          <p:spPr>
            <a:xfrm>
              <a:off x="10410665" y="2591645"/>
              <a:ext cx="839097" cy="839097"/>
            </a:xfrm>
            <a:prstGeom prst="rect">
              <a:avLst/>
            </a:prstGeom>
            <a:ln>
              <a:noFill/>
            </a:ln>
          </p:spPr>
        </p:pic>
      </p:grpSp>
      <p:pic>
        <p:nvPicPr>
          <p:cNvPr id="24" name="Image 23">
            <a:extLst>
              <a:ext uri="{FF2B5EF4-FFF2-40B4-BE49-F238E27FC236}">
                <a16:creationId xmlns:a16="http://schemas.microsoft.com/office/drawing/2014/main" id="{E1E915CB-E634-B4B1-5414-BC9E74CCF3CE}"/>
              </a:ext>
            </a:extLst>
          </p:cNvPr>
          <p:cNvPicPr>
            <a:picLocks noChangeAspect="1"/>
          </p:cNvPicPr>
          <p:nvPr/>
        </p:nvPicPr>
        <p:blipFill>
          <a:blip r:embed="rId7"/>
          <a:stretch>
            <a:fillRect/>
          </a:stretch>
        </p:blipFill>
        <p:spPr>
          <a:xfrm>
            <a:off x="7216460" y="2229960"/>
            <a:ext cx="4286250" cy="1066800"/>
          </a:xfrm>
          <a:prstGeom prst="rect">
            <a:avLst/>
          </a:prstGeom>
        </p:spPr>
      </p:pic>
      <p:pic>
        <p:nvPicPr>
          <p:cNvPr id="25" name="Image 24">
            <a:extLst>
              <a:ext uri="{FF2B5EF4-FFF2-40B4-BE49-F238E27FC236}">
                <a16:creationId xmlns:a16="http://schemas.microsoft.com/office/drawing/2014/main" id="{CF50BCF2-D707-FA90-6676-8C7513CE9192}"/>
              </a:ext>
            </a:extLst>
          </p:cNvPr>
          <p:cNvPicPr>
            <a:picLocks noChangeAspect="1"/>
          </p:cNvPicPr>
          <p:nvPr/>
        </p:nvPicPr>
        <p:blipFill>
          <a:blip r:embed="rId8"/>
          <a:srcRect l="27100" r="30457" b="30435"/>
          <a:stretch/>
        </p:blipFill>
        <p:spPr>
          <a:xfrm>
            <a:off x="9240655" y="5015431"/>
            <a:ext cx="1269402" cy="1066800"/>
          </a:xfrm>
          <a:prstGeom prst="rect">
            <a:avLst/>
          </a:prstGeom>
        </p:spPr>
      </p:pic>
      <p:pic>
        <p:nvPicPr>
          <p:cNvPr id="27" name="Image 26">
            <a:extLst>
              <a:ext uri="{FF2B5EF4-FFF2-40B4-BE49-F238E27FC236}">
                <a16:creationId xmlns:a16="http://schemas.microsoft.com/office/drawing/2014/main" id="{5013CE83-62C8-1FCC-749F-A5DC1B966BA5}"/>
              </a:ext>
            </a:extLst>
          </p:cNvPr>
          <p:cNvPicPr>
            <a:picLocks noChangeAspect="1"/>
          </p:cNvPicPr>
          <p:nvPr/>
        </p:nvPicPr>
        <p:blipFill>
          <a:blip r:embed="rId9"/>
          <a:stretch>
            <a:fillRect/>
          </a:stretch>
        </p:blipFill>
        <p:spPr>
          <a:xfrm>
            <a:off x="11055731" y="4223749"/>
            <a:ext cx="1110346" cy="1110346"/>
          </a:xfrm>
          <a:prstGeom prst="rect">
            <a:avLst/>
          </a:prstGeom>
        </p:spPr>
      </p:pic>
      <p:sp>
        <p:nvSpPr>
          <p:cNvPr id="28" name="ZoneTexte 27">
            <a:extLst>
              <a:ext uri="{FF2B5EF4-FFF2-40B4-BE49-F238E27FC236}">
                <a16:creationId xmlns:a16="http://schemas.microsoft.com/office/drawing/2014/main" id="{E6CE02BF-FED8-3187-49F7-3F902D5DB851}"/>
              </a:ext>
            </a:extLst>
          </p:cNvPr>
          <p:cNvSpPr txBox="1"/>
          <p:nvPr/>
        </p:nvSpPr>
        <p:spPr>
          <a:xfrm>
            <a:off x="10303354" y="5106792"/>
            <a:ext cx="1047617" cy="1015663"/>
          </a:xfrm>
          <a:prstGeom prst="rect">
            <a:avLst/>
          </a:prstGeom>
          <a:solidFill>
            <a:srgbClr val="00B050"/>
          </a:solidFill>
        </p:spPr>
        <p:txBody>
          <a:bodyPr wrap="square" rtlCol="0">
            <a:spAutoFit/>
          </a:bodyPr>
          <a:lstStyle/>
          <a:p>
            <a:pPr algn="ctr"/>
            <a:r>
              <a:rPr lang="fr-ML" sz="6000" b="1" dirty="0"/>
              <a:t>75</a:t>
            </a:r>
            <a:endParaRPr lang="fr-ML" sz="2800" b="1" dirty="0"/>
          </a:p>
        </p:txBody>
      </p:sp>
      <p:pic>
        <p:nvPicPr>
          <p:cNvPr id="31" name="Image 30">
            <a:extLst>
              <a:ext uri="{FF2B5EF4-FFF2-40B4-BE49-F238E27FC236}">
                <a16:creationId xmlns:a16="http://schemas.microsoft.com/office/drawing/2014/main" id="{02D8B451-7D39-1E3A-DC40-E6F0EB11BE7F}"/>
              </a:ext>
            </a:extLst>
          </p:cNvPr>
          <p:cNvPicPr>
            <a:picLocks noChangeAspect="1"/>
          </p:cNvPicPr>
          <p:nvPr/>
        </p:nvPicPr>
        <p:blipFill>
          <a:blip r:embed="rId10"/>
          <a:stretch>
            <a:fillRect/>
          </a:stretch>
        </p:blipFill>
        <p:spPr>
          <a:xfrm>
            <a:off x="9984168" y="0"/>
            <a:ext cx="2143125" cy="2143125"/>
          </a:xfrm>
          <a:prstGeom prst="rect">
            <a:avLst/>
          </a:prstGeom>
        </p:spPr>
      </p:pic>
    </p:spTree>
    <p:extLst>
      <p:ext uri="{BB962C8B-B14F-4D97-AF65-F5344CB8AC3E}">
        <p14:creationId xmlns:p14="http://schemas.microsoft.com/office/powerpoint/2010/main" val="2558098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8EBC1D-B139-042B-0AB8-6E627681BBE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CD8395D9-EF2B-D3BD-6613-220BF3DB36E5}"/>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sz="4100" kern="1200">
                <a:solidFill>
                  <a:schemeClr val="tx1"/>
                </a:solidFill>
                <a:latin typeface="+mj-lt"/>
                <a:ea typeface="+mj-ea"/>
                <a:cs typeface="+mj-cs"/>
              </a:rPr>
              <a:t>Recommandations d’actions</a:t>
            </a:r>
          </a:p>
        </p:txBody>
      </p:sp>
      <p:sp>
        <p:nvSpPr>
          <p:cNvPr id="19" name="Oval 18">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Image 5" descr="Une image contenant logo&#10;&#10;Description générée automatiquement">
            <a:extLst>
              <a:ext uri="{FF2B5EF4-FFF2-40B4-BE49-F238E27FC236}">
                <a16:creationId xmlns:a16="http://schemas.microsoft.com/office/drawing/2014/main" id="{29F32F48-F347-3B39-75EA-645648565606}"/>
              </a:ext>
            </a:extLst>
          </p:cNvPr>
          <p:cNvPicPr>
            <a:picLocks noChangeAspect="1"/>
          </p:cNvPicPr>
          <p:nvPr/>
        </p:nvPicPr>
        <p:blipFill>
          <a:blip r:embed="rId3"/>
          <a:srcRect r="1"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1"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3"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12" name="ZoneTexte 11">
            <a:extLst>
              <a:ext uri="{FF2B5EF4-FFF2-40B4-BE49-F238E27FC236}">
                <a16:creationId xmlns:a16="http://schemas.microsoft.com/office/drawing/2014/main" id="{D4A70106-B978-EEAC-5451-4802A8174644}"/>
              </a:ext>
            </a:extLst>
          </p:cNvPr>
          <p:cNvSpPr txBox="1"/>
          <p:nvPr/>
        </p:nvSpPr>
        <p:spPr>
          <a:xfrm>
            <a:off x="6430061" y="2990818"/>
            <a:ext cx="5059106" cy="3517558"/>
          </a:xfrm>
          <a:prstGeom prst="rect">
            <a:avLst/>
          </a:prstGeom>
        </p:spPr>
        <p:txBody>
          <a:bodyPr vert="horz" lIns="91440" tIns="45720" rIns="91440" bIns="45720" rtlCol="0" anchor="t">
            <a:normAutofit/>
          </a:bodyPr>
          <a:lstStyle/>
          <a:p>
            <a:pPr marL="0" marR="0" lvl="0" indent="-228600" fontAlgn="auto">
              <a:lnSpc>
                <a:spcPct val="90000"/>
              </a:lnSpc>
              <a:spcBef>
                <a:spcPts val="0"/>
              </a:spcBef>
              <a:spcAft>
                <a:spcPts val="0"/>
              </a:spcAft>
              <a:buClrTx/>
              <a:buSzTx/>
              <a:buFont typeface="Arial" panose="020B0604020202020204" pitchFamily="34" charset="0"/>
              <a:buChar char="•"/>
              <a:tabLst/>
              <a:defRPr/>
            </a:pPr>
            <a:r>
              <a:rPr lang="en-US" sz="1400" dirty="0"/>
              <a:t>Avec des actions ciblées sur la réduction des écarts de rémunération et une meilleure représentation des femmes dans les hautes rémunérations et les secteurs dominés par les hommes, l’entreprise peut non seulement améliorer son score d’égalité, mais aussi renforcer son attractivité et sa performance globale grâce à une plus grande diversité.</a:t>
            </a:r>
          </a:p>
          <a:p>
            <a:pPr marL="0" marR="0" lvl="0" indent="-228600" fontAlgn="auto">
              <a:lnSpc>
                <a:spcPct val="90000"/>
              </a:lnSpc>
              <a:spcBef>
                <a:spcPts val="0"/>
              </a:spcBef>
              <a:spcAft>
                <a:spcPts val="0"/>
              </a:spcAft>
              <a:buClrTx/>
              <a:buSzTx/>
              <a:buFont typeface="Arial" panose="020B0604020202020204" pitchFamily="34" charset="0"/>
              <a:buChar char="•"/>
              <a:tabLst/>
              <a:defRPr/>
            </a:pPr>
            <a:endParaRPr kumimoji="0" lang="en-US" sz="1400" b="0" i="0" u="none" strike="noStrike" cap="none" spc="0" normalizeH="0" baseline="0" noProof="0" dirty="0">
              <a:ln>
                <a:noFill/>
              </a:ln>
              <a:effectLst/>
              <a:uLnTx/>
              <a:uFillTx/>
            </a:endParaRPr>
          </a:p>
          <a:p>
            <a:pPr marL="0" marR="0" lvl="0" indent="-228600" fontAlgn="auto">
              <a:lnSpc>
                <a:spcPct val="90000"/>
              </a:lnSpc>
              <a:spcBef>
                <a:spcPts val="0"/>
              </a:spcBef>
              <a:spcAft>
                <a:spcPts val="0"/>
              </a:spcAft>
              <a:buClrTx/>
              <a:buSzTx/>
              <a:buFont typeface="Arial" panose="020B0604020202020204" pitchFamily="34" charset="0"/>
              <a:buChar char="•"/>
              <a:tabLst/>
              <a:defRPr/>
            </a:pPr>
            <a:r>
              <a:rPr lang="en-US" sz="1400" dirty="0"/>
              <a:t>Des actions telles que:</a:t>
            </a:r>
          </a:p>
          <a:p>
            <a:pPr marL="342900" marR="0" lvl="0" indent="-228600" fontAlgn="auto">
              <a:lnSpc>
                <a:spcPct val="90000"/>
              </a:lnSpc>
              <a:spcBef>
                <a:spcPts val="120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Réduire les écarts de rémunération</a:t>
            </a:r>
          </a:p>
          <a:p>
            <a:pPr marL="342900" marR="0" lvl="0" indent="-228600" fontAlgn="auto">
              <a:lnSpc>
                <a:spcPct val="90000"/>
              </a:lnSpc>
              <a:spcBef>
                <a:spcPts val="1200"/>
              </a:spcBef>
              <a:spcAft>
                <a:spcPts val="600"/>
              </a:spcAft>
              <a:buClrTx/>
              <a:buSzTx/>
              <a:buFont typeface="Arial" panose="020B0604020202020204" pitchFamily="34" charset="0"/>
              <a:buChar char="•"/>
              <a:tabLst/>
              <a:defRPr/>
            </a:pPr>
            <a:r>
              <a:rPr lang="en-US" sz="1400" dirty="0"/>
              <a:t>Favoriser l'accès des femmes aux hautes rémunérations</a:t>
            </a:r>
          </a:p>
          <a:p>
            <a:pPr marL="342900" marR="0" lvl="0" indent="-228600" fontAlgn="auto">
              <a:lnSpc>
                <a:spcPct val="90000"/>
              </a:lnSpc>
              <a:spcBef>
                <a:spcPts val="1200"/>
              </a:spcBef>
              <a:spcAft>
                <a:spcPts val="600"/>
              </a:spcAft>
              <a:buClrTx/>
              <a:buSzTx/>
              <a:buFont typeface="Arial" panose="020B0604020202020204" pitchFamily="34" charset="0"/>
              <a:buChar char="•"/>
              <a:tabLst/>
              <a:defRPr/>
            </a:pPr>
            <a:r>
              <a:rPr lang="en-US" sz="1400" dirty="0"/>
              <a:t>Actions spécifiques aux secteurs genrés</a:t>
            </a:r>
          </a:p>
          <a:p>
            <a:pPr marL="342900" marR="0" lvl="0" indent="-228600" fontAlgn="auto">
              <a:lnSpc>
                <a:spcPct val="90000"/>
              </a:lnSpc>
              <a:spcBef>
                <a:spcPts val="1200"/>
              </a:spcBef>
              <a:spcAft>
                <a:spcPts val="600"/>
              </a:spcAft>
              <a:buClrTx/>
              <a:buSzTx/>
              <a:buFont typeface="Arial" panose="020B0604020202020204" pitchFamily="34" charset="0"/>
              <a:buChar char="•"/>
              <a:tabLst/>
              <a:defRPr/>
            </a:pPr>
            <a:r>
              <a:rPr lang="en-US" sz="1400" dirty="0"/>
              <a:t>Communiquer et mobiliser</a:t>
            </a:r>
            <a:endParaRPr kumimoji="0" lang="en-US" sz="1400" b="0" i="0" u="none" strike="noStrike" cap="none" spc="0" normalizeH="0" baseline="0" noProof="0" dirty="0">
              <a:ln>
                <a:noFill/>
              </a:ln>
              <a:effectLst/>
              <a:uLnTx/>
              <a:uFillTx/>
            </a:endParaRPr>
          </a:p>
        </p:txBody>
      </p:sp>
      <p:sp>
        <p:nvSpPr>
          <p:cNvPr id="25"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7"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681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Police, écriture manuscrite, typographie&#10;&#10;Description générée automatiquement">
            <a:extLst>
              <a:ext uri="{FF2B5EF4-FFF2-40B4-BE49-F238E27FC236}">
                <a16:creationId xmlns:a16="http://schemas.microsoft.com/office/drawing/2014/main" id="{32839189-5897-E1F5-E578-47D8FCD9AFC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071" b="13636"/>
          <a:stretch/>
        </p:blipFill>
        <p:spPr>
          <a:xfrm>
            <a:off x="307775" y="261437"/>
            <a:ext cx="11576450" cy="6335126"/>
          </a:xfrm>
          <a:prstGeom prst="rect">
            <a:avLst/>
          </a:prstGeom>
        </p:spPr>
      </p:pic>
      <p:cxnSp>
        <p:nvCxnSpPr>
          <p:cNvPr id="15" name="Straight Connector 14">
            <a:extLst>
              <a:ext uri="{FF2B5EF4-FFF2-40B4-BE49-F238E27FC236}">
                <a16:creationId xmlns:a16="http://schemas.microsoft.com/office/drawing/2014/main" id="{7C9ADA25-078F-42AB-B92D-4535AA4442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1676400" y="-87137"/>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718A4E27-3B9A-6A3D-5E22-2CDBCC509ED2}"/>
              </a:ext>
            </a:extLst>
          </p:cNvPr>
          <p:cNvSpPr txBox="1"/>
          <p:nvPr/>
        </p:nvSpPr>
        <p:spPr>
          <a:xfrm>
            <a:off x="9341541" y="6396508"/>
            <a:ext cx="2542684" cy="200055"/>
          </a:xfrm>
          <a:prstGeom prst="rect">
            <a:avLst/>
          </a:prstGeom>
          <a:solidFill>
            <a:srgbClr val="000000"/>
          </a:solidFill>
        </p:spPr>
        <p:txBody>
          <a:bodyPr wrap="none" rtlCol="0">
            <a:spAutoFit/>
          </a:bodyPr>
          <a:lstStyle/>
          <a:p>
            <a:pPr algn="r">
              <a:spcAft>
                <a:spcPts val="600"/>
              </a:spcAft>
            </a:pPr>
            <a:r>
              <a:rPr lang="fr-ML" sz="700">
                <a:solidFill>
                  <a:srgbClr val="FFFFFF"/>
                </a:solidFill>
                <a:hlinkClick r:id="rId3" tooltip="https://foto.wuestenigel.com/human-hand-writing-low-carb-on-whiteboard/">
                  <a:extLst>
                    <a:ext uri="{A12FA001-AC4F-418D-AE19-62706E023703}">
                      <ahyp:hlinkClr xmlns:ahyp="http://schemas.microsoft.com/office/drawing/2018/hyperlinkcolor" val="tx"/>
                    </a:ext>
                  </a:extLst>
                </a:hlinkClick>
              </a:rPr>
              <a:t>Cette photo</a:t>
            </a:r>
            <a:r>
              <a:rPr lang="fr-ML" sz="700">
                <a:solidFill>
                  <a:srgbClr val="FFFFFF"/>
                </a:solidFill>
              </a:rPr>
              <a:t> par Auteur inconnu est soumise à la licence </a:t>
            </a:r>
            <a:r>
              <a:rPr lang="fr-ML"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fr-ML" sz="700">
              <a:solidFill>
                <a:srgbClr val="FFFFFF"/>
              </a:solidFill>
            </a:endParaRPr>
          </a:p>
        </p:txBody>
      </p:sp>
    </p:spTree>
    <p:extLst>
      <p:ext uri="{BB962C8B-B14F-4D97-AF65-F5344CB8AC3E}">
        <p14:creationId xmlns:p14="http://schemas.microsoft.com/office/powerpoint/2010/main" val="248643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D872F-4AF4-3259-EB9D-EFFAB34A903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C18F8B3-3E4B-65E1-990C-B037E7DA1906}"/>
              </a:ext>
            </a:extLst>
          </p:cNvPr>
          <p:cNvSpPr>
            <a:spLocks noGrp="1"/>
          </p:cNvSpPr>
          <p:nvPr>
            <p:ph type="title"/>
          </p:nvPr>
        </p:nvSpPr>
        <p:spPr>
          <a:xfrm>
            <a:off x="849086" y="182562"/>
            <a:ext cx="9129765" cy="880871"/>
          </a:xfrm>
        </p:spPr>
        <p:txBody>
          <a:bodyPr>
            <a:normAutofit/>
          </a:bodyPr>
          <a:lstStyle/>
          <a:p>
            <a:r>
              <a:rPr lang="fr-ML" dirty="0"/>
              <a:t>Présentation des données</a:t>
            </a:r>
          </a:p>
        </p:txBody>
      </p:sp>
      <p:sp>
        <p:nvSpPr>
          <p:cNvPr id="12" name="ZoneTexte 11">
            <a:extLst>
              <a:ext uri="{FF2B5EF4-FFF2-40B4-BE49-F238E27FC236}">
                <a16:creationId xmlns:a16="http://schemas.microsoft.com/office/drawing/2014/main" id="{D6B9D3A8-4138-08DD-998D-0E946CD35CCA}"/>
              </a:ext>
            </a:extLst>
          </p:cNvPr>
          <p:cNvSpPr txBox="1"/>
          <p:nvPr/>
        </p:nvSpPr>
        <p:spPr>
          <a:xfrm>
            <a:off x="751114" y="844756"/>
            <a:ext cx="11332029" cy="5955476"/>
          </a:xfrm>
          <a:prstGeom prst="rect">
            <a:avLst/>
          </a:prstGeom>
          <a:noFill/>
          <a:ln>
            <a:solidFill>
              <a:schemeClr val="accent1"/>
            </a:solidFill>
            <a:prstDash val="sysDash"/>
          </a:ln>
        </p:spPr>
        <p:txBody>
          <a:bodyPr wrap="square" rtlCol="0">
            <a:spAutoFit/>
          </a:bodyPr>
          <a:lstStyle/>
          <a:p>
            <a:r>
              <a:rPr lang="fr-FR" dirty="0"/>
              <a:t>L’objectif principal est analysé l'égalité homme-femme dans une entreprise de 256 salariés  à travers les données sur:</a:t>
            </a:r>
          </a:p>
          <a:p>
            <a:pPr marL="285750" indent="-285750">
              <a:spcBef>
                <a:spcPts val="600"/>
              </a:spcBef>
              <a:buFont typeface="Wingdings" panose="05000000000000000000" pitchFamily="2" charset="2"/>
              <a:buChar char="q"/>
            </a:pPr>
            <a:r>
              <a:rPr lang="fr-FR" dirty="0"/>
              <a:t>La rémunération avec comme colonnes principales:</a:t>
            </a:r>
          </a:p>
          <a:p>
            <a:pPr marL="742950" lvl="1" indent="-285750">
              <a:spcBef>
                <a:spcPts val="600"/>
              </a:spcBef>
              <a:buFont typeface="Courier New" panose="02070309020205020404" pitchFamily="49" charset="0"/>
              <a:buChar char="o"/>
            </a:pPr>
            <a:r>
              <a:rPr lang="fr-FR" dirty="0"/>
              <a:t>Salaire mensuel de base.</a:t>
            </a:r>
          </a:p>
          <a:p>
            <a:pPr marL="742950" lvl="1" indent="-285750">
              <a:spcBef>
                <a:spcPts val="600"/>
              </a:spcBef>
              <a:buFont typeface="Courier New" panose="02070309020205020404" pitchFamily="49" charset="0"/>
              <a:buChar char="o"/>
            </a:pPr>
            <a:r>
              <a:rPr lang="fr-FR" dirty="0"/>
              <a:t>Type de contrat (CDI, CDD, Intérim).</a:t>
            </a:r>
          </a:p>
          <a:p>
            <a:pPr marL="742950" lvl="1" indent="-285750">
              <a:spcBef>
                <a:spcPts val="600"/>
              </a:spcBef>
              <a:buFont typeface="Courier New" panose="02070309020205020404" pitchFamily="49" charset="0"/>
              <a:buChar char="o"/>
            </a:pPr>
            <a:r>
              <a:rPr lang="fr-FR" dirty="0"/>
              <a:t>Augmentations et promotions.   </a:t>
            </a:r>
          </a:p>
          <a:p>
            <a:pPr marL="285750" indent="-285750">
              <a:spcBef>
                <a:spcPts val="600"/>
              </a:spcBef>
              <a:buFont typeface="Wingdings" panose="05000000000000000000" pitchFamily="2" charset="2"/>
              <a:buChar char="q"/>
            </a:pPr>
            <a:r>
              <a:rPr lang="fr-FR" dirty="0"/>
              <a:t>Les salariés avec comme colonnes principales:</a:t>
            </a:r>
          </a:p>
          <a:p>
            <a:pPr marL="742950" lvl="1" indent="-285750">
              <a:spcBef>
                <a:spcPts val="600"/>
              </a:spcBef>
              <a:buFont typeface="Courier New" panose="02070309020205020404" pitchFamily="49" charset="0"/>
              <a:buChar char="o"/>
            </a:pPr>
            <a:r>
              <a:rPr lang="fr-FR" dirty="0"/>
              <a:t>Nom/prénom</a:t>
            </a:r>
          </a:p>
          <a:p>
            <a:pPr marL="742950" lvl="1" indent="-285750">
              <a:spcBef>
                <a:spcPts val="600"/>
              </a:spcBef>
              <a:buFont typeface="Courier New" panose="02070309020205020404" pitchFamily="49" charset="0"/>
              <a:buChar char="o"/>
            </a:pPr>
            <a:r>
              <a:rPr lang="fr-FR" dirty="0"/>
              <a:t>Numéro de téléphone</a:t>
            </a:r>
          </a:p>
          <a:p>
            <a:pPr marL="742950" lvl="1" indent="-285750">
              <a:spcBef>
                <a:spcPts val="600"/>
              </a:spcBef>
              <a:buFont typeface="Courier New" panose="02070309020205020404" pitchFamily="49" charset="0"/>
              <a:buChar char="o"/>
            </a:pPr>
            <a:r>
              <a:rPr lang="fr-FR" dirty="0"/>
              <a:t>Sexe (H/F)</a:t>
            </a:r>
          </a:p>
          <a:p>
            <a:pPr marL="742950" lvl="1" indent="-285750">
              <a:spcBef>
                <a:spcPts val="600"/>
              </a:spcBef>
              <a:buFont typeface="Courier New" panose="02070309020205020404" pitchFamily="49" charset="0"/>
              <a:buChar char="o"/>
            </a:pPr>
            <a:r>
              <a:rPr lang="fr-FR" dirty="0"/>
              <a:t>Âge</a:t>
            </a:r>
          </a:p>
          <a:p>
            <a:pPr marL="742950" lvl="1" indent="-285750">
              <a:spcBef>
                <a:spcPts val="600"/>
              </a:spcBef>
              <a:buFont typeface="Courier New" panose="02070309020205020404" pitchFamily="49" charset="0"/>
              <a:buChar char="o"/>
            </a:pPr>
            <a:r>
              <a:rPr lang="fr-FR" dirty="0"/>
              <a:t>Etat civil                 </a:t>
            </a:r>
            <a:endParaRPr lang="fr-ML" dirty="0"/>
          </a:p>
          <a:p>
            <a:pPr marL="285750" indent="-285750">
              <a:spcBef>
                <a:spcPts val="600"/>
              </a:spcBef>
              <a:buFont typeface="Wingdings" panose="05000000000000000000" pitchFamily="2" charset="2"/>
              <a:buChar char="q"/>
            </a:pPr>
            <a:r>
              <a:rPr lang="fr-FR" dirty="0"/>
              <a:t>Les infos professionnelles avec comme colonnes principales:</a:t>
            </a:r>
          </a:p>
          <a:p>
            <a:pPr marL="742950" lvl="1" indent="-285750">
              <a:spcBef>
                <a:spcPts val="600"/>
              </a:spcBef>
              <a:buFont typeface="Courier New" panose="02070309020205020404" pitchFamily="49" charset="0"/>
              <a:buChar char="o"/>
            </a:pPr>
            <a:r>
              <a:rPr lang="fr-FR" dirty="0"/>
              <a:t>Ancienneté</a:t>
            </a:r>
          </a:p>
          <a:p>
            <a:pPr marL="742950" lvl="1" indent="-285750">
              <a:spcBef>
                <a:spcPts val="600"/>
              </a:spcBef>
              <a:buFont typeface="Courier New" panose="02070309020205020404" pitchFamily="49" charset="0"/>
              <a:buChar char="o"/>
            </a:pPr>
            <a:r>
              <a:rPr lang="fr-FR" dirty="0"/>
              <a:t>Distance domicile-travail</a:t>
            </a:r>
          </a:p>
          <a:p>
            <a:pPr marL="742950" lvl="1" indent="-285750">
              <a:spcBef>
                <a:spcPts val="600"/>
              </a:spcBef>
              <a:buFont typeface="Courier New" panose="02070309020205020404" pitchFamily="49" charset="0"/>
              <a:buChar char="o"/>
            </a:pPr>
            <a:r>
              <a:rPr lang="fr-FR" dirty="0"/>
              <a:t>Accidents</a:t>
            </a:r>
          </a:p>
          <a:p>
            <a:pPr marL="742950" lvl="1" indent="-285750">
              <a:spcBef>
                <a:spcPts val="600"/>
              </a:spcBef>
              <a:buFont typeface="Courier New" panose="02070309020205020404" pitchFamily="49" charset="0"/>
              <a:buChar char="o"/>
            </a:pPr>
            <a:r>
              <a:rPr lang="fr-FR" dirty="0"/>
              <a:t>Satisfaction..                   </a:t>
            </a:r>
            <a:endParaRPr lang="fr-ML" dirty="0"/>
          </a:p>
          <a:p>
            <a:pPr lvl="1"/>
            <a:r>
              <a:rPr lang="fr-FR" dirty="0"/>
              <a:t>                </a:t>
            </a:r>
            <a:endParaRPr lang="fr-ML" dirty="0"/>
          </a:p>
        </p:txBody>
      </p:sp>
      <p:pic>
        <p:nvPicPr>
          <p:cNvPr id="8" name="Image 7">
            <a:extLst>
              <a:ext uri="{FF2B5EF4-FFF2-40B4-BE49-F238E27FC236}">
                <a16:creationId xmlns:a16="http://schemas.microsoft.com/office/drawing/2014/main" id="{3798FCB7-3D5F-5A03-2E74-E52FC16FCC78}"/>
              </a:ext>
            </a:extLst>
          </p:cNvPr>
          <p:cNvPicPr>
            <a:picLocks noChangeAspect="1"/>
          </p:cNvPicPr>
          <p:nvPr/>
        </p:nvPicPr>
        <p:blipFill>
          <a:blip r:embed="rId3"/>
          <a:stretch>
            <a:fillRect/>
          </a:stretch>
        </p:blipFill>
        <p:spPr>
          <a:xfrm>
            <a:off x="6096000" y="1363524"/>
            <a:ext cx="1860626" cy="1238162"/>
          </a:xfrm>
          <a:prstGeom prst="rect">
            <a:avLst/>
          </a:prstGeom>
        </p:spPr>
      </p:pic>
      <p:pic>
        <p:nvPicPr>
          <p:cNvPr id="10" name="Image 9">
            <a:extLst>
              <a:ext uri="{FF2B5EF4-FFF2-40B4-BE49-F238E27FC236}">
                <a16:creationId xmlns:a16="http://schemas.microsoft.com/office/drawing/2014/main" id="{EB3EB3AC-C966-0E43-39D5-FD897EEE9180}"/>
              </a:ext>
            </a:extLst>
          </p:cNvPr>
          <p:cNvPicPr>
            <a:picLocks noChangeAspect="1"/>
          </p:cNvPicPr>
          <p:nvPr/>
        </p:nvPicPr>
        <p:blipFill>
          <a:blip r:embed="rId4"/>
          <a:stretch>
            <a:fillRect/>
          </a:stretch>
        </p:blipFill>
        <p:spPr>
          <a:xfrm>
            <a:off x="5916866" y="3078481"/>
            <a:ext cx="1885447" cy="1488025"/>
          </a:xfrm>
          <a:prstGeom prst="rect">
            <a:avLst/>
          </a:prstGeom>
        </p:spPr>
      </p:pic>
      <p:pic>
        <p:nvPicPr>
          <p:cNvPr id="15" name="Image 14">
            <a:extLst>
              <a:ext uri="{FF2B5EF4-FFF2-40B4-BE49-F238E27FC236}">
                <a16:creationId xmlns:a16="http://schemas.microsoft.com/office/drawing/2014/main" id="{7224309F-CDBF-351F-44E1-1A33A78E63D7}"/>
              </a:ext>
            </a:extLst>
          </p:cNvPr>
          <p:cNvPicPr>
            <a:picLocks noChangeAspect="1"/>
          </p:cNvPicPr>
          <p:nvPr/>
        </p:nvPicPr>
        <p:blipFill>
          <a:blip r:embed="rId5">
            <a:alphaModFix amt="50000"/>
          </a:blip>
          <a:stretch>
            <a:fillRect/>
          </a:stretch>
        </p:blipFill>
        <p:spPr>
          <a:xfrm>
            <a:off x="8337170" y="1172584"/>
            <a:ext cx="3745973" cy="5584127"/>
          </a:xfrm>
          <a:prstGeom prst="rect">
            <a:avLst/>
          </a:prstGeom>
        </p:spPr>
      </p:pic>
      <p:pic>
        <p:nvPicPr>
          <p:cNvPr id="13" name="Image 12">
            <a:extLst>
              <a:ext uri="{FF2B5EF4-FFF2-40B4-BE49-F238E27FC236}">
                <a16:creationId xmlns:a16="http://schemas.microsoft.com/office/drawing/2014/main" id="{04052E90-F1C8-A0AD-3280-1633E1D6BBFA}"/>
              </a:ext>
            </a:extLst>
          </p:cNvPr>
          <p:cNvPicPr>
            <a:picLocks noChangeAspect="1"/>
          </p:cNvPicPr>
          <p:nvPr/>
        </p:nvPicPr>
        <p:blipFill>
          <a:blip r:embed="rId6"/>
          <a:stretch>
            <a:fillRect/>
          </a:stretch>
        </p:blipFill>
        <p:spPr>
          <a:xfrm>
            <a:off x="5462473" y="5196845"/>
            <a:ext cx="2853175" cy="1603387"/>
          </a:xfrm>
          <a:prstGeom prst="rect">
            <a:avLst/>
          </a:prstGeom>
        </p:spPr>
      </p:pic>
    </p:spTree>
    <p:extLst>
      <p:ext uri="{BB962C8B-B14F-4D97-AF65-F5344CB8AC3E}">
        <p14:creationId xmlns:p14="http://schemas.microsoft.com/office/powerpoint/2010/main" val="333947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1BC56C-ECDA-C0D2-3FE6-7D9FA02B0714}"/>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36192C14-082D-96BE-86B1-55D65F259974}"/>
              </a:ext>
            </a:extLst>
          </p:cNvPr>
          <p:cNvSpPr>
            <a:spLocks noGrp="1"/>
          </p:cNvSpPr>
          <p:nvPr>
            <p:ph type="title"/>
          </p:nvPr>
        </p:nvSpPr>
        <p:spPr>
          <a:xfrm>
            <a:off x="6657715" y="165871"/>
            <a:ext cx="5111529" cy="2052522"/>
          </a:xfrm>
        </p:spPr>
        <p:txBody>
          <a:bodyPr vert="horz" lIns="91440" tIns="45720" rIns="91440" bIns="45720" rtlCol="0" anchor="b">
            <a:normAutofit/>
          </a:bodyPr>
          <a:lstStyle/>
          <a:p>
            <a:r>
              <a:rPr lang="en-US" sz="4400" kern="1200" dirty="0">
                <a:solidFill>
                  <a:schemeClr val="tx1"/>
                </a:solidFill>
                <a:latin typeface="+mj-lt"/>
                <a:ea typeface="+mj-ea"/>
                <a:cs typeface="+mj-cs"/>
              </a:rPr>
              <a:t>Methodologies de collecte et agrégation des données</a:t>
            </a:r>
          </a:p>
        </p:txBody>
      </p:sp>
      <p:sp>
        <p:nvSpPr>
          <p:cNvPr id="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2" name="Freeform: Shape 22">
            <a:extLst>
              <a:ext uri="{FF2B5EF4-FFF2-40B4-BE49-F238E27FC236}">
                <a16:creationId xmlns:a16="http://schemas.microsoft.com/office/drawing/2014/main" id="{C64EAE84-A813-4501-BC71-DBD14BA02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9782" y="1"/>
            <a:ext cx="4195674" cy="3095741"/>
          </a:xfrm>
          <a:custGeom>
            <a:avLst/>
            <a:gdLst>
              <a:gd name="connsiteX0" fmla="*/ 252211 w 4195674"/>
              <a:gd name="connsiteY0" fmla="*/ 0 h 3095741"/>
              <a:gd name="connsiteX1" fmla="*/ 3943464 w 4195674"/>
              <a:gd name="connsiteY1" fmla="*/ 0 h 3095741"/>
              <a:gd name="connsiteX2" fmla="*/ 4030816 w 4195674"/>
              <a:gd name="connsiteY2" fmla="*/ 181331 h 3095741"/>
              <a:gd name="connsiteX3" fmla="*/ 4195674 w 4195674"/>
              <a:gd name="connsiteY3" fmla="*/ 997904 h 3095741"/>
              <a:gd name="connsiteX4" fmla="*/ 2097837 w 4195674"/>
              <a:gd name="connsiteY4" fmla="*/ 3095741 h 3095741"/>
              <a:gd name="connsiteX5" fmla="*/ 0 w 4195674"/>
              <a:gd name="connsiteY5" fmla="*/ 997904 h 3095741"/>
              <a:gd name="connsiteX6" fmla="*/ 164859 w 4195674"/>
              <a:gd name="connsiteY6" fmla="*/ 181331 h 309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5674" h="3095741">
                <a:moveTo>
                  <a:pt x="252211" y="0"/>
                </a:moveTo>
                <a:lnTo>
                  <a:pt x="3943464" y="0"/>
                </a:lnTo>
                <a:lnTo>
                  <a:pt x="4030816" y="181331"/>
                </a:lnTo>
                <a:cubicBezTo>
                  <a:pt x="4136972" y="432313"/>
                  <a:pt x="4195674" y="708253"/>
                  <a:pt x="4195674" y="997904"/>
                </a:cubicBezTo>
                <a:cubicBezTo>
                  <a:pt x="4195674" y="2156507"/>
                  <a:pt x="3256440" y="3095741"/>
                  <a:pt x="2097837" y="3095741"/>
                </a:cubicBezTo>
                <a:cubicBezTo>
                  <a:pt x="939234" y="3095741"/>
                  <a:pt x="0" y="2156507"/>
                  <a:pt x="0" y="997904"/>
                </a:cubicBezTo>
                <a:cubicBezTo>
                  <a:pt x="0" y="708253"/>
                  <a:pt x="58702" y="432313"/>
                  <a:pt x="164859" y="181331"/>
                </a:cubicBezTo>
                <a:close/>
              </a:path>
            </a:pathLst>
          </a:cu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Image 2">
            <a:extLst>
              <a:ext uri="{FF2B5EF4-FFF2-40B4-BE49-F238E27FC236}">
                <a16:creationId xmlns:a16="http://schemas.microsoft.com/office/drawing/2014/main" id="{9AC698F1-7D2E-DBE1-5F29-8EC1F7F50EB0}"/>
              </a:ext>
            </a:extLst>
          </p:cNvPr>
          <p:cNvPicPr>
            <a:picLocks noChangeAspect="1"/>
          </p:cNvPicPr>
          <p:nvPr/>
        </p:nvPicPr>
        <p:blipFill>
          <a:blip r:embed="rId3"/>
          <a:stretch>
            <a:fillRect/>
          </a:stretch>
        </p:blipFill>
        <p:spPr>
          <a:xfrm>
            <a:off x="3036211" y="165871"/>
            <a:ext cx="2353922" cy="2353922"/>
          </a:xfrm>
          <a:prstGeom prst="rect">
            <a:avLst/>
          </a:prstGeom>
        </p:spPr>
      </p:pic>
      <p:sp>
        <p:nvSpPr>
          <p:cNvPr id="33" name="Freeform: Shape 24">
            <a:extLst>
              <a:ext uri="{FF2B5EF4-FFF2-40B4-BE49-F238E27FC236}">
                <a16:creationId xmlns:a16="http://schemas.microsoft.com/office/drawing/2014/main" id="{AB673405-BF85-493E-8558-0DCBEDB2B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79610"/>
            <a:ext cx="4831130" cy="4078390"/>
          </a:xfrm>
          <a:custGeom>
            <a:avLst/>
            <a:gdLst>
              <a:gd name="connsiteX0" fmla="*/ 1960035 w 4831130"/>
              <a:gd name="connsiteY0" fmla="*/ 0 h 4078390"/>
              <a:gd name="connsiteX1" fmla="*/ 4831130 w 4831130"/>
              <a:gd name="connsiteY1" fmla="*/ 2871095 h 4078390"/>
              <a:gd name="connsiteX2" fmla="*/ 4605505 w 4831130"/>
              <a:gd name="connsiteY2" fmla="*/ 3988655 h 4078390"/>
              <a:gd name="connsiteX3" fmla="*/ 4562278 w 4831130"/>
              <a:gd name="connsiteY3" fmla="*/ 4078390 h 4078390"/>
              <a:gd name="connsiteX4" fmla="*/ 0 w 4831130"/>
              <a:gd name="connsiteY4" fmla="*/ 4078390 h 4078390"/>
              <a:gd name="connsiteX5" fmla="*/ 0 w 4831130"/>
              <a:gd name="connsiteY5" fmla="*/ 777181 h 4078390"/>
              <a:gd name="connsiteX6" fmla="*/ 133752 w 4831130"/>
              <a:gd name="connsiteY6" fmla="*/ 655619 h 4078390"/>
              <a:gd name="connsiteX7" fmla="*/ 1960035 w 4831130"/>
              <a:gd name="connsiteY7" fmla="*/ 0 h 407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130" h="4078390">
                <a:moveTo>
                  <a:pt x="1960035" y="0"/>
                </a:moveTo>
                <a:cubicBezTo>
                  <a:pt x="3545697" y="0"/>
                  <a:pt x="4831130" y="1285433"/>
                  <a:pt x="4831130" y="2871095"/>
                </a:cubicBezTo>
                <a:cubicBezTo>
                  <a:pt x="4831130" y="3267511"/>
                  <a:pt x="4750791" y="3645162"/>
                  <a:pt x="4605505" y="3988655"/>
                </a:cubicBezTo>
                <a:lnTo>
                  <a:pt x="4562278" y="4078390"/>
                </a:lnTo>
                <a:lnTo>
                  <a:pt x="0" y="4078390"/>
                </a:lnTo>
                <a:lnTo>
                  <a:pt x="0" y="777181"/>
                </a:lnTo>
                <a:lnTo>
                  <a:pt x="133752" y="655619"/>
                </a:lnTo>
                <a:cubicBezTo>
                  <a:pt x="630047" y="246040"/>
                  <a:pt x="1266308" y="0"/>
                  <a:pt x="1960035" y="0"/>
                </a:cubicBezTo>
                <a:close/>
              </a:path>
            </a:pathLst>
          </a:cu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Image 3">
            <a:extLst>
              <a:ext uri="{FF2B5EF4-FFF2-40B4-BE49-F238E27FC236}">
                <a16:creationId xmlns:a16="http://schemas.microsoft.com/office/drawing/2014/main" id="{BA85D549-2309-1342-4029-0839FC00C672}"/>
              </a:ext>
            </a:extLst>
          </p:cNvPr>
          <p:cNvPicPr>
            <a:picLocks noChangeAspect="1"/>
          </p:cNvPicPr>
          <p:nvPr/>
        </p:nvPicPr>
        <p:blipFill>
          <a:blip r:embed="rId4"/>
          <a:stretch>
            <a:fillRect/>
          </a:stretch>
        </p:blipFill>
        <p:spPr>
          <a:xfrm>
            <a:off x="705154" y="3684772"/>
            <a:ext cx="2752751" cy="2752751"/>
          </a:xfrm>
          <a:prstGeom prst="rect">
            <a:avLst/>
          </a:prstGeom>
        </p:spPr>
      </p:pic>
      <p:sp>
        <p:nvSpPr>
          <p:cNvPr id="12" name="ZoneTexte 11">
            <a:extLst>
              <a:ext uri="{FF2B5EF4-FFF2-40B4-BE49-F238E27FC236}">
                <a16:creationId xmlns:a16="http://schemas.microsoft.com/office/drawing/2014/main" id="{38D0669C-5158-F6DB-3AF9-9D7C16B9F67D}"/>
              </a:ext>
            </a:extLst>
          </p:cNvPr>
          <p:cNvSpPr txBox="1"/>
          <p:nvPr/>
        </p:nvSpPr>
        <p:spPr>
          <a:xfrm>
            <a:off x="6514389" y="3612544"/>
            <a:ext cx="4831130" cy="2913872"/>
          </a:xfrm>
          <a:prstGeom prst="rect">
            <a:avLst/>
          </a:prstGeom>
        </p:spPr>
        <p:txBody>
          <a:bodyPr vert="horz" lIns="91440" tIns="45720" rIns="91440" bIns="45720" rtlCol="0" anchor="t">
            <a:normAutofit lnSpcReduction="10000"/>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fr-FR" b="0" i="0" u="none" strike="noStrike" cap="none" spc="0" normalizeH="0" baseline="0" noProof="0" dirty="0">
                <a:ln>
                  <a:noFill/>
                </a:ln>
                <a:effectLst/>
                <a:uLnTx/>
                <a:uFillTx/>
              </a:rPr>
              <a:t>Les données utilisées pour l’analyse proviennent du Système d’Information des Ressources Humaines (SIRH). Pour garantir la cohérence des informations, une vérification des doublons a été effectuée sur la colonne id-salarié. Ensuite, les trois fichiers ont été fusionnés en utilisant la clé unique id-salarié.</a:t>
            </a:r>
          </a:p>
          <a:p>
            <a:pPr marR="0" lvl="0" fontAlgn="auto">
              <a:lnSpc>
                <a:spcPct val="90000"/>
              </a:lnSpc>
              <a:spcBef>
                <a:spcPts val="0"/>
              </a:spcBef>
              <a:spcAft>
                <a:spcPts val="600"/>
              </a:spcAft>
              <a:buClrTx/>
              <a:buSzTx/>
              <a:tabLst/>
              <a:defRPr/>
            </a:pPr>
            <a:endParaRPr kumimoji="0" lang="fr-FR" b="0" i="0" u="none" strike="noStrike" cap="none" spc="0" normalizeH="0" baseline="0" noProof="0" dirty="0">
              <a:ln>
                <a:noFill/>
              </a:ln>
              <a:effectLst/>
              <a:uLnTx/>
              <a:uFillTx/>
            </a:endParaRPr>
          </a:p>
          <a:p>
            <a:pPr marR="0" lvl="0" fontAlgn="auto">
              <a:lnSpc>
                <a:spcPct val="90000"/>
              </a:lnSpc>
              <a:spcBef>
                <a:spcPts val="0"/>
              </a:spcBef>
              <a:spcAft>
                <a:spcPts val="600"/>
              </a:spcAft>
              <a:buClrTx/>
              <a:buSzTx/>
              <a:tabLst/>
              <a:defRPr/>
            </a:pPr>
            <a:r>
              <a:rPr lang="fr-FR" dirty="0"/>
              <a:t>Nous avons utilisé l’outil Knime, qui nous a permis de faire ces différents traitements à travers ces différents nœuds.</a:t>
            </a:r>
            <a:endParaRPr kumimoji="0" lang="fr-FR" b="0" i="0" u="none" strike="noStrike" cap="none" spc="0" normalizeH="0" baseline="0" noProof="0" dirty="0">
              <a:ln>
                <a:noFill/>
              </a:ln>
              <a:effectLst/>
              <a:uLnTx/>
              <a:uFillTx/>
            </a:endParaRPr>
          </a:p>
        </p:txBody>
      </p:sp>
      <p:sp>
        <p:nvSpPr>
          <p:cNvPr id="2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206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2EE7E-F9C1-DCA0-7781-CAE5965247A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50C0504-121E-E422-BFCF-56E821B48A78}"/>
              </a:ext>
            </a:extLst>
          </p:cNvPr>
          <p:cNvSpPr>
            <a:spLocks noGrp="1"/>
          </p:cNvSpPr>
          <p:nvPr>
            <p:ph type="title"/>
          </p:nvPr>
        </p:nvSpPr>
        <p:spPr>
          <a:xfrm>
            <a:off x="849086" y="182562"/>
            <a:ext cx="9129765" cy="880871"/>
          </a:xfrm>
        </p:spPr>
        <p:txBody>
          <a:bodyPr>
            <a:normAutofit/>
          </a:bodyPr>
          <a:lstStyle/>
          <a:p>
            <a:r>
              <a:rPr lang="fr-ML" dirty="0"/>
              <a:t>Etape d’anonymisation des données</a:t>
            </a:r>
          </a:p>
        </p:txBody>
      </p:sp>
      <p:sp>
        <p:nvSpPr>
          <p:cNvPr id="12" name="ZoneTexte 11">
            <a:extLst>
              <a:ext uri="{FF2B5EF4-FFF2-40B4-BE49-F238E27FC236}">
                <a16:creationId xmlns:a16="http://schemas.microsoft.com/office/drawing/2014/main" id="{B9DC5107-FF39-9368-C6F0-1B6CA3AE9C4E}"/>
              </a:ext>
            </a:extLst>
          </p:cNvPr>
          <p:cNvSpPr txBox="1"/>
          <p:nvPr/>
        </p:nvSpPr>
        <p:spPr>
          <a:xfrm>
            <a:off x="849086" y="1205432"/>
            <a:ext cx="10941295" cy="1200329"/>
          </a:xfrm>
          <a:prstGeom prst="rect">
            <a:avLst/>
          </a:prstGeom>
          <a:noFill/>
          <a:ln>
            <a:solidFill>
              <a:schemeClr val="accent1"/>
            </a:solidFill>
            <a:prstDash val="sys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000000"/>
                </a:solidFill>
                <a:effectLst/>
                <a:uLnTx/>
                <a:uFillTx/>
                <a:latin typeface="Gill Sans Nova"/>
                <a:ea typeface="+mn-ea"/>
                <a:cs typeface="+mn-cs"/>
              </a:rPr>
              <a:t>En application du RGPD, nous avons mis en œuvre une procédure d'anonymisation des données des salariés. Cette procédure consiste en la suppression des colonnes identifiantes (id-salarié, nom/prénom, téléphone, état civil) et la création d'une nouvelle colonne id-salarié contenant un identifiant unique et séquentiel, généré par une combinaison des fonctions RowID et Math formula.                </a:t>
            </a:r>
            <a:endParaRPr kumimoji="0" lang="fr-ML" sz="1800" b="0" i="0" u="none" strike="noStrike" kern="1200" cap="none" spc="0" normalizeH="0" baseline="0" noProof="0" dirty="0">
              <a:ln>
                <a:noFill/>
              </a:ln>
              <a:solidFill>
                <a:srgbClr val="000000"/>
              </a:solidFill>
              <a:effectLst/>
              <a:uLnTx/>
              <a:uFillTx/>
              <a:latin typeface="Gill Sans Nova"/>
              <a:ea typeface="+mn-ea"/>
              <a:cs typeface="+mn-cs"/>
            </a:endParaRPr>
          </a:p>
        </p:txBody>
      </p:sp>
      <p:pic>
        <p:nvPicPr>
          <p:cNvPr id="3" name="Image 2">
            <a:extLst>
              <a:ext uri="{FF2B5EF4-FFF2-40B4-BE49-F238E27FC236}">
                <a16:creationId xmlns:a16="http://schemas.microsoft.com/office/drawing/2014/main" id="{8A9E2C35-8EA4-2C66-BACF-D65764DAA7A3}"/>
              </a:ext>
            </a:extLst>
          </p:cNvPr>
          <p:cNvPicPr>
            <a:picLocks noChangeAspect="1"/>
          </p:cNvPicPr>
          <p:nvPr/>
        </p:nvPicPr>
        <p:blipFill>
          <a:blip r:embed="rId3"/>
          <a:stretch>
            <a:fillRect/>
          </a:stretch>
        </p:blipFill>
        <p:spPr>
          <a:xfrm>
            <a:off x="8062277" y="2721685"/>
            <a:ext cx="4021532" cy="4021532"/>
          </a:xfrm>
          <a:prstGeom prst="rect">
            <a:avLst/>
          </a:prstGeom>
        </p:spPr>
      </p:pic>
      <p:pic>
        <p:nvPicPr>
          <p:cNvPr id="8" name="Image 7">
            <a:extLst>
              <a:ext uri="{FF2B5EF4-FFF2-40B4-BE49-F238E27FC236}">
                <a16:creationId xmlns:a16="http://schemas.microsoft.com/office/drawing/2014/main" id="{713E2E3B-6AFF-1DF3-D78D-4E4DF4371248}"/>
              </a:ext>
            </a:extLst>
          </p:cNvPr>
          <p:cNvPicPr>
            <a:picLocks noChangeAspect="1"/>
          </p:cNvPicPr>
          <p:nvPr/>
        </p:nvPicPr>
        <p:blipFill>
          <a:blip r:embed="rId4"/>
          <a:stretch>
            <a:fillRect/>
          </a:stretch>
        </p:blipFill>
        <p:spPr>
          <a:xfrm>
            <a:off x="849086" y="2611768"/>
            <a:ext cx="7051331" cy="4246232"/>
          </a:xfrm>
          <a:prstGeom prst="rect">
            <a:avLst/>
          </a:prstGeom>
        </p:spPr>
      </p:pic>
    </p:spTree>
    <p:extLst>
      <p:ext uri="{BB962C8B-B14F-4D97-AF65-F5344CB8AC3E}">
        <p14:creationId xmlns:p14="http://schemas.microsoft.com/office/powerpoint/2010/main" val="87431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14510-7149-A556-7E9E-111C8495392F}"/>
              </a:ext>
            </a:extLst>
          </p:cNvPr>
          <p:cNvSpPr>
            <a:spLocks noGrp="1"/>
          </p:cNvSpPr>
          <p:nvPr>
            <p:ph type="title"/>
          </p:nvPr>
        </p:nvSpPr>
        <p:spPr>
          <a:xfrm>
            <a:off x="838200" y="365125"/>
            <a:ext cx="9129765" cy="880871"/>
          </a:xfrm>
        </p:spPr>
        <p:txBody>
          <a:bodyPr>
            <a:normAutofit fontScale="90000"/>
          </a:bodyPr>
          <a:lstStyle/>
          <a:p>
            <a:r>
              <a:rPr lang="fr-ML" dirty="0"/>
              <a:t>Répartition de l’effectif selon le sexe</a:t>
            </a:r>
          </a:p>
        </p:txBody>
      </p:sp>
      <p:pic>
        <p:nvPicPr>
          <p:cNvPr id="5" name="Espace réservé du contenu 4">
            <a:extLst>
              <a:ext uri="{FF2B5EF4-FFF2-40B4-BE49-F238E27FC236}">
                <a16:creationId xmlns:a16="http://schemas.microsoft.com/office/drawing/2014/main" id="{51804BE0-4A75-35CB-7057-A79F1CB675C3}"/>
              </a:ext>
            </a:extLst>
          </p:cNvPr>
          <p:cNvPicPr>
            <a:picLocks noGrp="1" noChangeAspect="1"/>
          </p:cNvPicPr>
          <p:nvPr>
            <p:ph idx="1"/>
          </p:nvPr>
        </p:nvPicPr>
        <p:blipFill>
          <a:blip r:embed="rId3"/>
          <a:srcRect l="24545" t="12584" r="9835" b="6336"/>
          <a:stretch/>
        </p:blipFill>
        <p:spPr>
          <a:xfrm>
            <a:off x="889281" y="1118074"/>
            <a:ext cx="6492908" cy="5684208"/>
          </a:xfrm>
        </p:spPr>
      </p:pic>
      <p:pic>
        <p:nvPicPr>
          <p:cNvPr id="7" name="Image 6">
            <a:extLst>
              <a:ext uri="{FF2B5EF4-FFF2-40B4-BE49-F238E27FC236}">
                <a16:creationId xmlns:a16="http://schemas.microsoft.com/office/drawing/2014/main" id="{7370B63C-ACFC-224D-258A-18E6E3C450B3}"/>
              </a:ext>
            </a:extLst>
          </p:cNvPr>
          <p:cNvPicPr>
            <a:picLocks noChangeAspect="1"/>
          </p:cNvPicPr>
          <p:nvPr/>
        </p:nvPicPr>
        <p:blipFill>
          <a:blip r:embed="rId4"/>
          <a:stretch>
            <a:fillRect/>
          </a:stretch>
        </p:blipFill>
        <p:spPr>
          <a:xfrm>
            <a:off x="2698897" y="2024345"/>
            <a:ext cx="622086" cy="1039882"/>
          </a:xfrm>
          <a:prstGeom prst="rect">
            <a:avLst/>
          </a:prstGeom>
        </p:spPr>
      </p:pic>
      <p:pic>
        <p:nvPicPr>
          <p:cNvPr id="9" name="Image 8">
            <a:extLst>
              <a:ext uri="{FF2B5EF4-FFF2-40B4-BE49-F238E27FC236}">
                <a16:creationId xmlns:a16="http://schemas.microsoft.com/office/drawing/2014/main" id="{AD1F08D1-B3FA-DCC2-D56A-15FD2B96B68A}"/>
              </a:ext>
            </a:extLst>
          </p:cNvPr>
          <p:cNvPicPr>
            <a:picLocks noChangeAspect="1"/>
          </p:cNvPicPr>
          <p:nvPr/>
        </p:nvPicPr>
        <p:blipFill>
          <a:blip r:embed="rId5"/>
          <a:stretch>
            <a:fillRect/>
          </a:stretch>
        </p:blipFill>
        <p:spPr>
          <a:xfrm>
            <a:off x="4553842" y="1951070"/>
            <a:ext cx="576757" cy="1113157"/>
          </a:xfrm>
          <a:prstGeom prst="rect">
            <a:avLst/>
          </a:prstGeom>
        </p:spPr>
      </p:pic>
      <p:pic>
        <p:nvPicPr>
          <p:cNvPr id="11" name="Image 10">
            <a:extLst>
              <a:ext uri="{FF2B5EF4-FFF2-40B4-BE49-F238E27FC236}">
                <a16:creationId xmlns:a16="http://schemas.microsoft.com/office/drawing/2014/main" id="{E507EDB9-8C3F-98C7-BA05-EB61E723C50D}"/>
              </a:ext>
            </a:extLst>
          </p:cNvPr>
          <p:cNvPicPr>
            <a:picLocks noChangeAspect="1"/>
          </p:cNvPicPr>
          <p:nvPr/>
        </p:nvPicPr>
        <p:blipFill>
          <a:blip r:embed="rId6"/>
          <a:stretch>
            <a:fillRect/>
          </a:stretch>
        </p:blipFill>
        <p:spPr>
          <a:xfrm>
            <a:off x="9606225" y="108491"/>
            <a:ext cx="2585776" cy="2116787"/>
          </a:xfrm>
          <a:prstGeom prst="rect">
            <a:avLst/>
          </a:prstGeom>
        </p:spPr>
      </p:pic>
      <p:sp>
        <p:nvSpPr>
          <p:cNvPr id="12" name="ZoneTexte 11">
            <a:extLst>
              <a:ext uri="{FF2B5EF4-FFF2-40B4-BE49-F238E27FC236}">
                <a16:creationId xmlns:a16="http://schemas.microsoft.com/office/drawing/2014/main" id="{B63B20EB-B8A4-385D-82A6-DD21C4499CA2}"/>
              </a:ext>
            </a:extLst>
          </p:cNvPr>
          <p:cNvSpPr txBox="1"/>
          <p:nvPr/>
        </p:nvSpPr>
        <p:spPr>
          <a:xfrm>
            <a:off x="7433270" y="3538793"/>
            <a:ext cx="4323301" cy="1477328"/>
          </a:xfrm>
          <a:prstGeom prst="rect">
            <a:avLst/>
          </a:prstGeom>
          <a:noFill/>
          <a:ln>
            <a:solidFill>
              <a:schemeClr val="accent1"/>
            </a:solidFill>
            <a:prstDash val="sysDash"/>
          </a:ln>
        </p:spPr>
        <p:txBody>
          <a:bodyPr wrap="square" rtlCol="0">
            <a:spAutoFit/>
          </a:bodyPr>
          <a:lstStyle/>
          <a:p>
            <a:r>
              <a:rPr lang="fr-FR" dirty="0"/>
              <a:t>Sur un effectif total de 256 personnes, les hommes représentent 51 %, tandis que les femmes constituent 49 %. Cette répartition quasi équilibrée entre les genres reflète une parité apparente dans l'effectif global. </a:t>
            </a:r>
            <a:endParaRPr lang="fr-ML" dirty="0"/>
          </a:p>
        </p:txBody>
      </p:sp>
    </p:spTree>
    <p:extLst>
      <p:ext uri="{BB962C8B-B14F-4D97-AF65-F5344CB8AC3E}">
        <p14:creationId xmlns:p14="http://schemas.microsoft.com/office/powerpoint/2010/main" val="2103913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F5207-B7C5-C666-A18A-FF2E78D1508F}"/>
            </a:ext>
          </a:extLst>
        </p:cNvPr>
        <p:cNvGrpSpPr/>
        <p:nvPr/>
      </p:nvGrpSpPr>
      <p:grpSpPr>
        <a:xfrm>
          <a:off x="0" y="0"/>
          <a:ext cx="0" cy="0"/>
          <a:chOff x="0" y="0"/>
          <a:chExt cx="0" cy="0"/>
        </a:xfrm>
      </p:grpSpPr>
      <p:pic>
        <p:nvPicPr>
          <p:cNvPr id="8" name="Image 7">
            <a:extLst>
              <a:ext uri="{FF2B5EF4-FFF2-40B4-BE49-F238E27FC236}">
                <a16:creationId xmlns:a16="http://schemas.microsoft.com/office/drawing/2014/main" id="{2D3A837D-5479-7C66-66D9-5AEA8828717D}"/>
              </a:ext>
            </a:extLst>
          </p:cNvPr>
          <p:cNvPicPr>
            <a:picLocks noChangeAspect="1"/>
          </p:cNvPicPr>
          <p:nvPr/>
        </p:nvPicPr>
        <p:blipFill>
          <a:blip r:embed="rId2"/>
          <a:stretch>
            <a:fillRect/>
          </a:stretch>
        </p:blipFill>
        <p:spPr>
          <a:xfrm>
            <a:off x="6407300" y="2877807"/>
            <a:ext cx="5784700" cy="3980193"/>
          </a:xfrm>
          <a:prstGeom prst="rect">
            <a:avLst/>
          </a:prstGeom>
        </p:spPr>
      </p:pic>
      <p:sp>
        <p:nvSpPr>
          <p:cNvPr id="2" name="Titre 1">
            <a:extLst>
              <a:ext uri="{FF2B5EF4-FFF2-40B4-BE49-F238E27FC236}">
                <a16:creationId xmlns:a16="http://schemas.microsoft.com/office/drawing/2014/main" id="{7A7971A2-BB36-937D-4A9A-B8EF6B6D9CAB}"/>
              </a:ext>
            </a:extLst>
          </p:cNvPr>
          <p:cNvSpPr>
            <a:spLocks noGrp="1"/>
          </p:cNvSpPr>
          <p:nvPr>
            <p:ph type="title"/>
          </p:nvPr>
        </p:nvSpPr>
        <p:spPr>
          <a:xfrm>
            <a:off x="807037" y="365125"/>
            <a:ext cx="8492613" cy="880871"/>
          </a:xfrm>
        </p:spPr>
        <p:txBody>
          <a:bodyPr>
            <a:normAutofit fontScale="90000"/>
          </a:bodyPr>
          <a:lstStyle/>
          <a:p>
            <a:r>
              <a:rPr lang="fr-ML" dirty="0"/>
              <a:t>Répartition du salaire selon le sexe</a:t>
            </a:r>
          </a:p>
        </p:txBody>
      </p:sp>
      <p:pic>
        <p:nvPicPr>
          <p:cNvPr id="7" name="Image 6">
            <a:extLst>
              <a:ext uri="{FF2B5EF4-FFF2-40B4-BE49-F238E27FC236}">
                <a16:creationId xmlns:a16="http://schemas.microsoft.com/office/drawing/2014/main" id="{311FF602-D51C-169C-6186-D67627C9323F}"/>
              </a:ext>
            </a:extLst>
          </p:cNvPr>
          <p:cNvPicPr>
            <a:picLocks noChangeAspect="1"/>
          </p:cNvPicPr>
          <p:nvPr/>
        </p:nvPicPr>
        <p:blipFill>
          <a:blip r:embed="rId3"/>
          <a:stretch>
            <a:fillRect/>
          </a:stretch>
        </p:blipFill>
        <p:spPr>
          <a:xfrm>
            <a:off x="11067914" y="3280910"/>
            <a:ext cx="622086" cy="1039882"/>
          </a:xfrm>
          <a:prstGeom prst="rect">
            <a:avLst/>
          </a:prstGeom>
        </p:spPr>
      </p:pic>
      <p:pic>
        <p:nvPicPr>
          <p:cNvPr id="9" name="Image 8">
            <a:extLst>
              <a:ext uri="{FF2B5EF4-FFF2-40B4-BE49-F238E27FC236}">
                <a16:creationId xmlns:a16="http://schemas.microsoft.com/office/drawing/2014/main" id="{4403A35A-2889-E84C-0E1A-66B4192163FE}"/>
              </a:ext>
            </a:extLst>
          </p:cNvPr>
          <p:cNvPicPr>
            <a:picLocks noChangeAspect="1"/>
          </p:cNvPicPr>
          <p:nvPr/>
        </p:nvPicPr>
        <p:blipFill>
          <a:blip r:embed="rId4"/>
          <a:stretch>
            <a:fillRect/>
          </a:stretch>
        </p:blipFill>
        <p:spPr>
          <a:xfrm>
            <a:off x="7063757" y="4311324"/>
            <a:ext cx="576757" cy="1113157"/>
          </a:xfrm>
          <a:prstGeom prst="rect">
            <a:avLst/>
          </a:prstGeom>
        </p:spPr>
      </p:pic>
      <p:pic>
        <p:nvPicPr>
          <p:cNvPr id="10" name="Image 9">
            <a:extLst>
              <a:ext uri="{FF2B5EF4-FFF2-40B4-BE49-F238E27FC236}">
                <a16:creationId xmlns:a16="http://schemas.microsoft.com/office/drawing/2014/main" id="{D7505D6C-650F-10DC-6DDC-9824A91F9BA6}"/>
              </a:ext>
            </a:extLst>
          </p:cNvPr>
          <p:cNvPicPr>
            <a:picLocks noChangeAspect="1"/>
          </p:cNvPicPr>
          <p:nvPr/>
        </p:nvPicPr>
        <p:blipFill>
          <a:blip r:embed="rId5"/>
          <a:stretch>
            <a:fillRect/>
          </a:stretch>
        </p:blipFill>
        <p:spPr>
          <a:xfrm>
            <a:off x="833684" y="1245996"/>
            <a:ext cx="5366149" cy="3919762"/>
          </a:xfrm>
          <a:prstGeom prst="rect">
            <a:avLst/>
          </a:prstGeom>
        </p:spPr>
      </p:pic>
      <p:pic>
        <p:nvPicPr>
          <p:cNvPr id="11" name="Image 10">
            <a:extLst>
              <a:ext uri="{FF2B5EF4-FFF2-40B4-BE49-F238E27FC236}">
                <a16:creationId xmlns:a16="http://schemas.microsoft.com/office/drawing/2014/main" id="{1AB75870-7058-A0BE-364B-576F714000FF}"/>
              </a:ext>
            </a:extLst>
          </p:cNvPr>
          <p:cNvPicPr>
            <a:picLocks noChangeAspect="1"/>
          </p:cNvPicPr>
          <p:nvPr/>
        </p:nvPicPr>
        <p:blipFill>
          <a:blip r:embed="rId3"/>
          <a:stretch>
            <a:fillRect/>
          </a:stretch>
        </p:blipFill>
        <p:spPr>
          <a:xfrm>
            <a:off x="4111364" y="3280910"/>
            <a:ext cx="622086" cy="1039882"/>
          </a:xfrm>
          <a:prstGeom prst="rect">
            <a:avLst/>
          </a:prstGeom>
        </p:spPr>
      </p:pic>
      <p:pic>
        <p:nvPicPr>
          <p:cNvPr id="12" name="Image 11">
            <a:extLst>
              <a:ext uri="{FF2B5EF4-FFF2-40B4-BE49-F238E27FC236}">
                <a16:creationId xmlns:a16="http://schemas.microsoft.com/office/drawing/2014/main" id="{071034EC-0CC2-46A5-A3E7-6D21CBD6E72E}"/>
              </a:ext>
            </a:extLst>
          </p:cNvPr>
          <p:cNvPicPr>
            <a:picLocks noChangeAspect="1"/>
          </p:cNvPicPr>
          <p:nvPr/>
        </p:nvPicPr>
        <p:blipFill>
          <a:blip r:embed="rId4"/>
          <a:stretch>
            <a:fillRect/>
          </a:stretch>
        </p:blipFill>
        <p:spPr>
          <a:xfrm>
            <a:off x="2307120" y="3207635"/>
            <a:ext cx="576757" cy="1113157"/>
          </a:xfrm>
          <a:prstGeom prst="rect">
            <a:avLst/>
          </a:prstGeom>
        </p:spPr>
      </p:pic>
      <p:pic>
        <p:nvPicPr>
          <p:cNvPr id="14" name="Image 13">
            <a:extLst>
              <a:ext uri="{FF2B5EF4-FFF2-40B4-BE49-F238E27FC236}">
                <a16:creationId xmlns:a16="http://schemas.microsoft.com/office/drawing/2014/main" id="{5DFF61E6-CB68-A498-C346-78A117DB49A1}"/>
              </a:ext>
            </a:extLst>
          </p:cNvPr>
          <p:cNvPicPr>
            <a:picLocks noChangeAspect="1"/>
          </p:cNvPicPr>
          <p:nvPr/>
        </p:nvPicPr>
        <p:blipFill>
          <a:blip r:embed="rId6"/>
          <a:stretch>
            <a:fillRect/>
          </a:stretch>
        </p:blipFill>
        <p:spPr>
          <a:xfrm>
            <a:off x="9278216" y="176981"/>
            <a:ext cx="2866399" cy="1907458"/>
          </a:xfrm>
          <a:prstGeom prst="rect">
            <a:avLst/>
          </a:prstGeom>
        </p:spPr>
      </p:pic>
      <p:sp>
        <p:nvSpPr>
          <p:cNvPr id="15" name="ZoneTexte 14">
            <a:extLst>
              <a:ext uri="{FF2B5EF4-FFF2-40B4-BE49-F238E27FC236}">
                <a16:creationId xmlns:a16="http://schemas.microsoft.com/office/drawing/2014/main" id="{12507E06-2501-A930-BF1E-C6DF76507E41}"/>
              </a:ext>
            </a:extLst>
          </p:cNvPr>
          <p:cNvSpPr txBox="1"/>
          <p:nvPr/>
        </p:nvSpPr>
        <p:spPr>
          <a:xfrm>
            <a:off x="838199" y="5397493"/>
            <a:ext cx="4931230" cy="923330"/>
          </a:xfrm>
          <a:prstGeom prst="rect">
            <a:avLst/>
          </a:prstGeom>
          <a:noFill/>
          <a:ln>
            <a:solidFill>
              <a:schemeClr val="accent1"/>
            </a:solidFill>
            <a:prstDash val="sysDash"/>
          </a:ln>
        </p:spPr>
        <p:txBody>
          <a:bodyPr wrap="square" rtlCol="0">
            <a:spAutoFit/>
          </a:bodyPr>
          <a:lstStyle/>
          <a:p>
            <a:r>
              <a:rPr lang="fr-FR" dirty="0"/>
              <a:t>Nous constatons une disparité salariale, avec une médiane de 5 448 euros pour les hommes, contre 4 974 euros pour les femmes.</a:t>
            </a:r>
            <a:endParaRPr lang="fr-ML" dirty="0"/>
          </a:p>
        </p:txBody>
      </p:sp>
    </p:spTree>
    <p:extLst>
      <p:ext uri="{BB962C8B-B14F-4D97-AF65-F5344CB8AC3E}">
        <p14:creationId xmlns:p14="http://schemas.microsoft.com/office/powerpoint/2010/main" val="384226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CDC541-B3A4-88A4-61B6-62061F1AD947}"/>
              </a:ext>
            </a:extLst>
          </p:cNvPr>
          <p:cNvSpPr>
            <a:spLocks noGrp="1"/>
          </p:cNvSpPr>
          <p:nvPr>
            <p:ph type="title"/>
          </p:nvPr>
        </p:nvSpPr>
        <p:spPr>
          <a:xfrm>
            <a:off x="838200" y="365125"/>
            <a:ext cx="8604505" cy="1325563"/>
          </a:xfrm>
        </p:spPr>
        <p:txBody>
          <a:bodyPr>
            <a:normAutofit fontScale="90000"/>
          </a:bodyPr>
          <a:lstStyle/>
          <a:p>
            <a:r>
              <a:rPr lang="fr-ML" dirty="0"/>
              <a:t>Répartition de l’effectif selon l’Age</a:t>
            </a:r>
          </a:p>
        </p:txBody>
      </p:sp>
      <p:pic>
        <p:nvPicPr>
          <p:cNvPr id="5" name="Image 4">
            <a:extLst>
              <a:ext uri="{FF2B5EF4-FFF2-40B4-BE49-F238E27FC236}">
                <a16:creationId xmlns:a16="http://schemas.microsoft.com/office/drawing/2014/main" id="{A4C393F0-9B3B-80E8-3FD8-CCCC5ECD3FF5}"/>
              </a:ext>
            </a:extLst>
          </p:cNvPr>
          <p:cNvPicPr>
            <a:picLocks noChangeAspect="1"/>
          </p:cNvPicPr>
          <p:nvPr/>
        </p:nvPicPr>
        <p:blipFill>
          <a:blip r:embed="rId2"/>
          <a:stretch>
            <a:fillRect/>
          </a:stretch>
        </p:blipFill>
        <p:spPr>
          <a:xfrm>
            <a:off x="6580414" y="3429000"/>
            <a:ext cx="5499761" cy="3429000"/>
          </a:xfrm>
          <a:prstGeom prst="rect">
            <a:avLst/>
          </a:prstGeom>
        </p:spPr>
      </p:pic>
      <p:pic>
        <p:nvPicPr>
          <p:cNvPr id="6" name="Image 5">
            <a:extLst>
              <a:ext uri="{FF2B5EF4-FFF2-40B4-BE49-F238E27FC236}">
                <a16:creationId xmlns:a16="http://schemas.microsoft.com/office/drawing/2014/main" id="{39E1A664-DB6F-6513-3725-9DB5E9BDBDA3}"/>
              </a:ext>
            </a:extLst>
          </p:cNvPr>
          <p:cNvPicPr>
            <a:picLocks noChangeAspect="1"/>
          </p:cNvPicPr>
          <p:nvPr/>
        </p:nvPicPr>
        <p:blipFill>
          <a:blip r:embed="rId3"/>
          <a:stretch>
            <a:fillRect/>
          </a:stretch>
        </p:blipFill>
        <p:spPr>
          <a:xfrm>
            <a:off x="7125144" y="4321156"/>
            <a:ext cx="576757" cy="1113157"/>
          </a:xfrm>
          <a:prstGeom prst="rect">
            <a:avLst/>
          </a:prstGeom>
        </p:spPr>
      </p:pic>
      <p:pic>
        <p:nvPicPr>
          <p:cNvPr id="7" name="Image 6">
            <a:extLst>
              <a:ext uri="{FF2B5EF4-FFF2-40B4-BE49-F238E27FC236}">
                <a16:creationId xmlns:a16="http://schemas.microsoft.com/office/drawing/2014/main" id="{9B1983FE-E1C5-1416-5D8A-0480D068A64D}"/>
              </a:ext>
            </a:extLst>
          </p:cNvPr>
          <p:cNvPicPr>
            <a:picLocks noChangeAspect="1"/>
          </p:cNvPicPr>
          <p:nvPr/>
        </p:nvPicPr>
        <p:blipFill>
          <a:blip r:embed="rId4"/>
          <a:stretch>
            <a:fillRect/>
          </a:stretch>
        </p:blipFill>
        <p:spPr>
          <a:xfrm>
            <a:off x="11064673" y="5108966"/>
            <a:ext cx="622086" cy="1039882"/>
          </a:xfrm>
          <a:prstGeom prst="rect">
            <a:avLst/>
          </a:prstGeom>
        </p:spPr>
      </p:pic>
      <p:pic>
        <p:nvPicPr>
          <p:cNvPr id="9" name="Image 8">
            <a:extLst>
              <a:ext uri="{FF2B5EF4-FFF2-40B4-BE49-F238E27FC236}">
                <a16:creationId xmlns:a16="http://schemas.microsoft.com/office/drawing/2014/main" id="{2DA353A9-046B-6E83-9940-DA6C1F395310}"/>
              </a:ext>
            </a:extLst>
          </p:cNvPr>
          <p:cNvPicPr>
            <a:picLocks noChangeAspect="1"/>
          </p:cNvPicPr>
          <p:nvPr/>
        </p:nvPicPr>
        <p:blipFill>
          <a:blip r:embed="rId5"/>
          <a:stretch>
            <a:fillRect/>
          </a:stretch>
        </p:blipFill>
        <p:spPr>
          <a:xfrm>
            <a:off x="8594751" y="144832"/>
            <a:ext cx="3454298" cy="2726187"/>
          </a:xfrm>
          <a:prstGeom prst="rect">
            <a:avLst/>
          </a:prstGeom>
        </p:spPr>
      </p:pic>
      <p:pic>
        <p:nvPicPr>
          <p:cNvPr id="13" name="Image 12">
            <a:extLst>
              <a:ext uri="{FF2B5EF4-FFF2-40B4-BE49-F238E27FC236}">
                <a16:creationId xmlns:a16="http://schemas.microsoft.com/office/drawing/2014/main" id="{0AADB356-0FCA-1E42-FFC3-BDC0498ABE9E}"/>
              </a:ext>
            </a:extLst>
          </p:cNvPr>
          <p:cNvPicPr>
            <a:picLocks noChangeAspect="1"/>
          </p:cNvPicPr>
          <p:nvPr/>
        </p:nvPicPr>
        <p:blipFill>
          <a:blip r:embed="rId6"/>
          <a:stretch>
            <a:fillRect/>
          </a:stretch>
        </p:blipFill>
        <p:spPr>
          <a:xfrm>
            <a:off x="755076" y="1397642"/>
            <a:ext cx="5344178" cy="3428999"/>
          </a:xfrm>
          <a:prstGeom prst="rect">
            <a:avLst/>
          </a:prstGeom>
        </p:spPr>
      </p:pic>
      <p:pic>
        <p:nvPicPr>
          <p:cNvPr id="15" name="Image 14">
            <a:extLst>
              <a:ext uri="{FF2B5EF4-FFF2-40B4-BE49-F238E27FC236}">
                <a16:creationId xmlns:a16="http://schemas.microsoft.com/office/drawing/2014/main" id="{BF0CABD3-5C24-26F8-E9A8-917E5CFB3577}"/>
              </a:ext>
            </a:extLst>
          </p:cNvPr>
          <p:cNvPicPr>
            <a:picLocks noChangeAspect="1"/>
          </p:cNvPicPr>
          <p:nvPr/>
        </p:nvPicPr>
        <p:blipFill>
          <a:blip r:embed="rId3"/>
          <a:stretch>
            <a:fillRect/>
          </a:stretch>
        </p:blipFill>
        <p:spPr>
          <a:xfrm>
            <a:off x="1543379" y="3961283"/>
            <a:ext cx="362279" cy="699208"/>
          </a:xfrm>
          <a:prstGeom prst="rect">
            <a:avLst/>
          </a:prstGeom>
        </p:spPr>
      </p:pic>
      <p:pic>
        <p:nvPicPr>
          <p:cNvPr id="17" name="Image 16">
            <a:extLst>
              <a:ext uri="{FF2B5EF4-FFF2-40B4-BE49-F238E27FC236}">
                <a16:creationId xmlns:a16="http://schemas.microsoft.com/office/drawing/2014/main" id="{FE298083-4F78-2FFE-4496-A95DD47C73D2}"/>
              </a:ext>
            </a:extLst>
          </p:cNvPr>
          <p:cNvPicPr>
            <a:picLocks noChangeAspect="1"/>
          </p:cNvPicPr>
          <p:nvPr/>
        </p:nvPicPr>
        <p:blipFill>
          <a:blip r:embed="rId4"/>
          <a:stretch>
            <a:fillRect/>
          </a:stretch>
        </p:blipFill>
        <p:spPr>
          <a:xfrm>
            <a:off x="5120946" y="3797590"/>
            <a:ext cx="362279" cy="862901"/>
          </a:xfrm>
          <a:prstGeom prst="rect">
            <a:avLst/>
          </a:prstGeom>
        </p:spPr>
      </p:pic>
      <p:sp>
        <p:nvSpPr>
          <p:cNvPr id="19" name="ZoneTexte 18">
            <a:extLst>
              <a:ext uri="{FF2B5EF4-FFF2-40B4-BE49-F238E27FC236}">
                <a16:creationId xmlns:a16="http://schemas.microsoft.com/office/drawing/2014/main" id="{434BDEF4-7C7C-B17F-17A9-7C3E8B9761BB}"/>
              </a:ext>
            </a:extLst>
          </p:cNvPr>
          <p:cNvSpPr txBox="1"/>
          <p:nvPr/>
        </p:nvSpPr>
        <p:spPr>
          <a:xfrm>
            <a:off x="838199" y="5397493"/>
            <a:ext cx="4931230" cy="923330"/>
          </a:xfrm>
          <a:prstGeom prst="rect">
            <a:avLst/>
          </a:prstGeom>
          <a:noFill/>
          <a:ln>
            <a:solidFill>
              <a:schemeClr val="accent1"/>
            </a:solidFill>
            <a:prstDash val="sysDash"/>
          </a:ln>
        </p:spPr>
        <p:txBody>
          <a:bodyPr wrap="square" rtlCol="0">
            <a:spAutoFit/>
          </a:bodyPr>
          <a:lstStyle/>
          <a:p>
            <a:r>
              <a:rPr lang="fr-FR" dirty="0"/>
              <a:t>Nous observons un équilibre dans la répartition des âges, avec une médiane de 46 ans aussi bien pour les hommes que pour les femmes.</a:t>
            </a:r>
            <a:endParaRPr lang="fr-ML" dirty="0"/>
          </a:p>
        </p:txBody>
      </p:sp>
    </p:spTree>
    <p:extLst>
      <p:ext uri="{BB962C8B-B14F-4D97-AF65-F5344CB8AC3E}">
        <p14:creationId xmlns:p14="http://schemas.microsoft.com/office/powerpoint/2010/main" val="368252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39382-3CE1-F54E-9834-D4C37B48DCB8}"/>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7B6F69FE-5891-05F1-E37F-B974EEAA1D61}"/>
              </a:ext>
            </a:extLst>
          </p:cNvPr>
          <p:cNvPicPr>
            <a:picLocks noChangeAspect="1"/>
          </p:cNvPicPr>
          <p:nvPr/>
        </p:nvPicPr>
        <p:blipFill>
          <a:blip r:embed="rId2"/>
          <a:stretch>
            <a:fillRect/>
          </a:stretch>
        </p:blipFill>
        <p:spPr>
          <a:xfrm>
            <a:off x="767861" y="1903376"/>
            <a:ext cx="7669909" cy="4728536"/>
          </a:xfrm>
          <a:prstGeom prst="rect">
            <a:avLst/>
          </a:prstGeom>
        </p:spPr>
      </p:pic>
      <p:sp>
        <p:nvSpPr>
          <p:cNvPr id="2" name="Titre 1">
            <a:extLst>
              <a:ext uri="{FF2B5EF4-FFF2-40B4-BE49-F238E27FC236}">
                <a16:creationId xmlns:a16="http://schemas.microsoft.com/office/drawing/2014/main" id="{5D2EF456-42D7-2CFF-C01F-E050983F1318}"/>
              </a:ext>
            </a:extLst>
          </p:cNvPr>
          <p:cNvSpPr>
            <a:spLocks noGrp="1"/>
          </p:cNvSpPr>
          <p:nvPr>
            <p:ph type="title"/>
          </p:nvPr>
        </p:nvSpPr>
        <p:spPr/>
        <p:txBody>
          <a:bodyPr>
            <a:normAutofit fontScale="90000"/>
          </a:bodyPr>
          <a:lstStyle/>
          <a:p>
            <a:r>
              <a:rPr lang="fr-ML" dirty="0"/>
              <a:t>Répartition de l’effectif selon l’Ancienneté</a:t>
            </a:r>
          </a:p>
        </p:txBody>
      </p:sp>
      <p:pic>
        <p:nvPicPr>
          <p:cNvPr id="6" name="Image 5">
            <a:extLst>
              <a:ext uri="{FF2B5EF4-FFF2-40B4-BE49-F238E27FC236}">
                <a16:creationId xmlns:a16="http://schemas.microsoft.com/office/drawing/2014/main" id="{0DA652BE-528E-2B1E-ACDC-EC012938ED6C}"/>
              </a:ext>
            </a:extLst>
          </p:cNvPr>
          <p:cNvPicPr>
            <a:picLocks noChangeAspect="1"/>
          </p:cNvPicPr>
          <p:nvPr/>
        </p:nvPicPr>
        <p:blipFill>
          <a:blip r:embed="rId3"/>
          <a:stretch>
            <a:fillRect/>
          </a:stretch>
        </p:blipFill>
        <p:spPr>
          <a:xfrm>
            <a:off x="3341264" y="2170762"/>
            <a:ext cx="576757" cy="1113157"/>
          </a:xfrm>
          <a:prstGeom prst="rect">
            <a:avLst/>
          </a:prstGeom>
        </p:spPr>
      </p:pic>
      <p:pic>
        <p:nvPicPr>
          <p:cNvPr id="7" name="Image 6">
            <a:extLst>
              <a:ext uri="{FF2B5EF4-FFF2-40B4-BE49-F238E27FC236}">
                <a16:creationId xmlns:a16="http://schemas.microsoft.com/office/drawing/2014/main" id="{EA3E9F63-63A9-206E-1C9F-3ACA8EAAC093}"/>
              </a:ext>
            </a:extLst>
          </p:cNvPr>
          <p:cNvPicPr>
            <a:picLocks noChangeAspect="1"/>
          </p:cNvPicPr>
          <p:nvPr/>
        </p:nvPicPr>
        <p:blipFill>
          <a:blip r:embed="rId4"/>
          <a:stretch>
            <a:fillRect/>
          </a:stretch>
        </p:blipFill>
        <p:spPr>
          <a:xfrm>
            <a:off x="6958137" y="4090711"/>
            <a:ext cx="622086" cy="1039882"/>
          </a:xfrm>
          <a:prstGeom prst="rect">
            <a:avLst/>
          </a:prstGeom>
        </p:spPr>
      </p:pic>
      <p:pic>
        <p:nvPicPr>
          <p:cNvPr id="8" name="Image 7">
            <a:extLst>
              <a:ext uri="{FF2B5EF4-FFF2-40B4-BE49-F238E27FC236}">
                <a16:creationId xmlns:a16="http://schemas.microsoft.com/office/drawing/2014/main" id="{931893F0-4E80-7755-5A0B-8CF1719371D7}"/>
              </a:ext>
            </a:extLst>
          </p:cNvPr>
          <p:cNvPicPr>
            <a:picLocks noChangeAspect="1"/>
          </p:cNvPicPr>
          <p:nvPr/>
        </p:nvPicPr>
        <p:blipFill>
          <a:blip r:embed="rId5"/>
          <a:stretch>
            <a:fillRect/>
          </a:stretch>
        </p:blipFill>
        <p:spPr>
          <a:xfrm>
            <a:off x="9038283" y="1262325"/>
            <a:ext cx="2857500" cy="1600200"/>
          </a:xfrm>
          <a:prstGeom prst="rect">
            <a:avLst/>
          </a:prstGeom>
        </p:spPr>
      </p:pic>
      <p:sp>
        <p:nvSpPr>
          <p:cNvPr id="9" name="ZoneTexte 8">
            <a:extLst>
              <a:ext uri="{FF2B5EF4-FFF2-40B4-BE49-F238E27FC236}">
                <a16:creationId xmlns:a16="http://schemas.microsoft.com/office/drawing/2014/main" id="{F3C8E4C3-E299-ED51-02F7-F2090D720A19}"/>
              </a:ext>
            </a:extLst>
          </p:cNvPr>
          <p:cNvSpPr txBox="1"/>
          <p:nvPr/>
        </p:nvSpPr>
        <p:spPr>
          <a:xfrm>
            <a:off x="8205364" y="3733489"/>
            <a:ext cx="3818436" cy="923330"/>
          </a:xfrm>
          <a:prstGeom prst="rect">
            <a:avLst/>
          </a:prstGeom>
          <a:noFill/>
          <a:ln>
            <a:solidFill>
              <a:schemeClr val="accent1"/>
            </a:solidFill>
            <a:prstDash val="sysDash"/>
          </a:ln>
        </p:spPr>
        <p:txBody>
          <a:bodyPr wrap="square" rtlCol="0">
            <a:spAutoFit/>
          </a:bodyPr>
          <a:lstStyle/>
          <a:p>
            <a:r>
              <a:rPr lang="fr-FR" dirty="0"/>
              <a:t>Les hommes affichent une ancienneté médiane plus élevée, atteignant 14,3 ans, contre 11,7 ans pour les femmes</a:t>
            </a:r>
            <a:r>
              <a:rPr lang="fr-ML" dirty="0"/>
              <a:t>.</a:t>
            </a:r>
          </a:p>
        </p:txBody>
      </p:sp>
    </p:spTree>
    <p:extLst>
      <p:ext uri="{BB962C8B-B14F-4D97-AF65-F5344CB8AC3E}">
        <p14:creationId xmlns:p14="http://schemas.microsoft.com/office/powerpoint/2010/main" val="104711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BCC9F-5179-1A19-D994-4DA6F24F8755}"/>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CD279369-5D3A-DFFD-3AE9-59054DE5F51F}"/>
              </a:ext>
            </a:extLst>
          </p:cNvPr>
          <p:cNvPicPr>
            <a:picLocks noChangeAspect="1"/>
          </p:cNvPicPr>
          <p:nvPr/>
        </p:nvPicPr>
        <p:blipFill>
          <a:blip r:embed="rId3"/>
          <a:stretch>
            <a:fillRect/>
          </a:stretch>
        </p:blipFill>
        <p:spPr>
          <a:xfrm>
            <a:off x="838200" y="2200258"/>
            <a:ext cx="8167306" cy="4528299"/>
          </a:xfrm>
          <a:prstGeom prst="rect">
            <a:avLst/>
          </a:prstGeom>
        </p:spPr>
      </p:pic>
      <p:sp>
        <p:nvSpPr>
          <p:cNvPr id="2" name="Titre 1">
            <a:extLst>
              <a:ext uri="{FF2B5EF4-FFF2-40B4-BE49-F238E27FC236}">
                <a16:creationId xmlns:a16="http://schemas.microsoft.com/office/drawing/2014/main" id="{87E1150A-E646-2BDD-74B7-E6906248FD3F}"/>
              </a:ext>
            </a:extLst>
          </p:cNvPr>
          <p:cNvSpPr>
            <a:spLocks noGrp="1"/>
          </p:cNvSpPr>
          <p:nvPr>
            <p:ph type="title"/>
          </p:nvPr>
        </p:nvSpPr>
        <p:spPr/>
        <p:txBody>
          <a:bodyPr>
            <a:normAutofit/>
          </a:bodyPr>
          <a:lstStyle/>
          <a:p>
            <a:r>
              <a:rPr lang="fr-ML" dirty="0"/>
              <a:t>Répartition de l’effectif /Service</a:t>
            </a:r>
          </a:p>
        </p:txBody>
      </p:sp>
      <p:pic>
        <p:nvPicPr>
          <p:cNvPr id="6" name="Image 5">
            <a:extLst>
              <a:ext uri="{FF2B5EF4-FFF2-40B4-BE49-F238E27FC236}">
                <a16:creationId xmlns:a16="http://schemas.microsoft.com/office/drawing/2014/main" id="{26424B86-148D-0A6F-56E4-D0BCD296EB66}"/>
              </a:ext>
            </a:extLst>
          </p:cNvPr>
          <p:cNvPicPr>
            <a:picLocks noChangeAspect="1"/>
          </p:cNvPicPr>
          <p:nvPr/>
        </p:nvPicPr>
        <p:blipFill>
          <a:blip r:embed="rId4"/>
          <a:stretch>
            <a:fillRect/>
          </a:stretch>
        </p:blipFill>
        <p:spPr>
          <a:xfrm rot="16200000">
            <a:off x="3272438" y="2033110"/>
            <a:ext cx="576757" cy="1113157"/>
          </a:xfrm>
          <a:prstGeom prst="rect">
            <a:avLst/>
          </a:prstGeom>
        </p:spPr>
      </p:pic>
      <p:pic>
        <p:nvPicPr>
          <p:cNvPr id="7" name="Image 6">
            <a:extLst>
              <a:ext uri="{FF2B5EF4-FFF2-40B4-BE49-F238E27FC236}">
                <a16:creationId xmlns:a16="http://schemas.microsoft.com/office/drawing/2014/main" id="{BD8CB9DA-B42C-69DA-EBAD-1A7EE5FAA1A3}"/>
              </a:ext>
            </a:extLst>
          </p:cNvPr>
          <p:cNvPicPr>
            <a:picLocks noChangeAspect="1"/>
          </p:cNvPicPr>
          <p:nvPr/>
        </p:nvPicPr>
        <p:blipFill>
          <a:blip r:embed="rId5"/>
          <a:stretch>
            <a:fillRect/>
          </a:stretch>
        </p:blipFill>
        <p:spPr>
          <a:xfrm rot="16200000">
            <a:off x="6499481" y="3484571"/>
            <a:ext cx="595502" cy="1039882"/>
          </a:xfrm>
          <a:prstGeom prst="rect">
            <a:avLst/>
          </a:prstGeom>
        </p:spPr>
      </p:pic>
      <p:pic>
        <p:nvPicPr>
          <p:cNvPr id="9" name="Image 8">
            <a:extLst>
              <a:ext uri="{FF2B5EF4-FFF2-40B4-BE49-F238E27FC236}">
                <a16:creationId xmlns:a16="http://schemas.microsoft.com/office/drawing/2014/main" id="{1D6BDA72-E68D-FCF4-9777-FFF72FDBFFA6}"/>
              </a:ext>
            </a:extLst>
          </p:cNvPr>
          <p:cNvPicPr>
            <a:picLocks noChangeAspect="1"/>
          </p:cNvPicPr>
          <p:nvPr/>
        </p:nvPicPr>
        <p:blipFill>
          <a:blip r:embed="rId6"/>
          <a:stretch>
            <a:fillRect/>
          </a:stretch>
        </p:blipFill>
        <p:spPr>
          <a:xfrm>
            <a:off x="9005811" y="126212"/>
            <a:ext cx="3106471" cy="2175098"/>
          </a:xfrm>
          <a:prstGeom prst="rect">
            <a:avLst/>
          </a:prstGeom>
        </p:spPr>
      </p:pic>
      <p:sp>
        <p:nvSpPr>
          <p:cNvPr id="10" name="ZoneTexte 9">
            <a:extLst>
              <a:ext uri="{FF2B5EF4-FFF2-40B4-BE49-F238E27FC236}">
                <a16:creationId xmlns:a16="http://schemas.microsoft.com/office/drawing/2014/main" id="{4D6E5CF8-E4F3-28FC-ADA6-5D88C36225B2}"/>
              </a:ext>
            </a:extLst>
          </p:cNvPr>
          <p:cNvSpPr txBox="1"/>
          <p:nvPr/>
        </p:nvSpPr>
        <p:spPr>
          <a:xfrm>
            <a:off x="9187762" y="2710031"/>
            <a:ext cx="2924520" cy="3693319"/>
          </a:xfrm>
          <a:prstGeom prst="rect">
            <a:avLst/>
          </a:prstGeom>
          <a:noFill/>
          <a:ln>
            <a:solidFill>
              <a:schemeClr val="accent1"/>
            </a:solidFill>
            <a:prstDash val="sysDash"/>
          </a:ln>
        </p:spPr>
        <p:txBody>
          <a:bodyPr wrap="square" rtlCol="0">
            <a:spAutoFit/>
          </a:bodyPr>
          <a:lstStyle/>
          <a:p>
            <a:r>
              <a:rPr lang="fr-FR" dirty="0"/>
              <a:t>Il est intéressant de constater que certains secteurs, comme le service commercial, la comptabilité et les finances, le conseil, ainsi que les ressources humaines, sont majoritairement occupés par des femmes</a:t>
            </a:r>
            <a:r>
              <a:rPr lang="fr-ML" dirty="0"/>
              <a:t>.</a:t>
            </a:r>
          </a:p>
          <a:p>
            <a:r>
              <a:rPr lang="fr-ML" dirty="0"/>
              <a:t>Par contre,</a:t>
            </a:r>
            <a:r>
              <a:rPr lang="fr-FR" dirty="0"/>
              <a:t> les métiers liés à la technologie et aux sciences sont dominés par les hommes.</a:t>
            </a:r>
            <a:endParaRPr lang="fr-ML" dirty="0"/>
          </a:p>
        </p:txBody>
      </p:sp>
    </p:spTree>
    <p:extLst>
      <p:ext uri="{BB962C8B-B14F-4D97-AF65-F5344CB8AC3E}">
        <p14:creationId xmlns:p14="http://schemas.microsoft.com/office/powerpoint/2010/main" val="1946029518"/>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31018</TotalTime>
  <Words>819</Words>
  <Application>Microsoft Office PowerPoint</Application>
  <PresentationFormat>Grand écran</PresentationFormat>
  <Paragraphs>67</Paragraphs>
  <Slides>13</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Aptos</vt:lpstr>
      <vt:lpstr>Arial</vt:lpstr>
      <vt:lpstr>Courier New</vt:lpstr>
      <vt:lpstr>Gill Sans Nova</vt:lpstr>
      <vt:lpstr>Wingdings</vt:lpstr>
      <vt:lpstr>GradientVTI</vt:lpstr>
      <vt:lpstr> Analysez des indicateurs de l'égalité femmes/hommes en respect du RGPD</vt:lpstr>
      <vt:lpstr>Présentation des données</vt:lpstr>
      <vt:lpstr>Methodologies de collecte et agrégation des données</vt:lpstr>
      <vt:lpstr>Etape d’anonymisation des données</vt:lpstr>
      <vt:lpstr>Répartition de l’effectif selon le sexe</vt:lpstr>
      <vt:lpstr>Répartition du salaire selon le sexe</vt:lpstr>
      <vt:lpstr>Répartition de l’effectif selon l’Age</vt:lpstr>
      <vt:lpstr>Répartition de l’effectif selon l’Ancienneté</vt:lpstr>
      <vt:lpstr>Répartition de l’effectif /Service</vt:lpstr>
      <vt:lpstr>Répartition de l’effectif /Type de contrat</vt:lpstr>
      <vt:lpstr>Score de l’entreprise</vt:lpstr>
      <vt:lpstr>Recommandations d’actions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kadiatou doucoure</dc:creator>
  <cp:lastModifiedBy>kadiatou doucoure</cp:lastModifiedBy>
  <cp:revision>2</cp:revision>
  <dcterms:created xsi:type="dcterms:W3CDTF">2024-12-18T10:56:23Z</dcterms:created>
  <dcterms:modified xsi:type="dcterms:W3CDTF">2025-01-27T16:13:11Z</dcterms:modified>
</cp:coreProperties>
</file>